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300" r:id="rId3"/>
    <p:sldId id="275" r:id="rId4"/>
    <p:sldId id="257" r:id="rId5"/>
    <p:sldId id="290" r:id="rId6"/>
    <p:sldId id="259" r:id="rId7"/>
    <p:sldId id="261" r:id="rId8"/>
    <p:sldId id="291" r:id="rId9"/>
    <p:sldId id="276" r:id="rId10"/>
    <p:sldId id="286" r:id="rId11"/>
    <p:sldId id="287" r:id="rId12"/>
    <p:sldId id="306" r:id="rId13"/>
    <p:sldId id="289" r:id="rId14"/>
    <p:sldId id="258" r:id="rId15"/>
    <p:sldId id="277" r:id="rId16"/>
    <p:sldId id="278" r:id="rId17"/>
    <p:sldId id="292" r:id="rId18"/>
    <p:sldId id="280" r:id="rId19"/>
    <p:sldId id="283" r:id="rId20"/>
    <p:sldId id="285" r:id="rId21"/>
    <p:sldId id="293" r:id="rId22"/>
    <p:sldId id="296" r:id="rId23"/>
    <p:sldId id="302" r:id="rId24"/>
    <p:sldId id="297" r:id="rId25"/>
    <p:sldId id="282" r:id="rId26"/>
    <p:sldId id="294" r:id="rId27"/>
    <p:sldId id="301" r:id="rId28"/>
    <p:sldId id="303" r:id="rId29"/>
    <p:sldId id="305" r:id="rId30"/>
    <p:sldId id="304" r:id="rId31"/>
    <p:sldId id="284" r:id="rId32"/>
    <p:sldId id="266" r:id="rId33"/>
    <p:sldId id="298" r:id="rId34"/>
    <p:sldId id="299" r:id="rId35"/>
    <p:sldId id="279" r:id="rId36"/>
    <p:sldId id="295" r:id="rId37"/>
    <p:sldId id="288" r:id="rId38"/>
  </p:sldIdLst>
  <p:sldSz cx="9144000" cy="5143500" type="screen16x9"/>
  <p:notesSz cx="6858000" cy="9144000"/>
  <p:embeddedFontLst>
    <p:embeddedFont>
      <p:font typeface="Oswald" panose="020B0604020202020204" charset="0"/>
      <p:regular r:id="rId40"/>
      <p:bold r:id="rId41"/>
    </p:embeddedFont>
    <p:embeddedFont>
      <p:font typeface="Roboto"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a:srgbClr val="FF6D00"/>
    <a:srgbClr val="770E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469"/>
    <p:restoredTop sz="88200"/>
  </p:normalViewPr>
  <p:slideViewPr>
    <p:cSldViewPr snapToGrid="0">
      <p:cViewPr varScale="1">
        <p:scale>
          <a:sx n="95" d="100"/>
          <a:sy n="95" d="100"/>
        </p:scale>
        <p:origin x="437" y="72"/>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rgbClr val="770E15"/>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rgbClr val="FF6D00"/>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1"/>
              <c:layout>
                <c:manualLayout>
                  <c:x val="-7.355360882383841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D4-6D4E-A0D6-91ABEE4FBA65}"/>
                </c:ext>
              </c:extLst>
            </c:dLbl>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dLbl>
              <c:idx val="1"/>
              <c:layout>
                <c:manualLayout>
                  <c:x val="0"/>
                  <c:y val="-2.33113069016152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D4-6D4E-A0D6-91ABEE4FBA65}"/>
                </c:ext>
              </c:extLst>
            </c:dLbl>
            <c:dLbl>
              <c:idx val="6"/>
              <c:layout>
                <c:manualLayout>
                  <c:x val="-2.9421443529535365E-3"/>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D4-6D4E-A0D6-91ABEE4FBA65}"/>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2.962"/>
    </inkml:context>
    <inkml:brush xml:id="br0">
      <inkml:brushProperty name="width" value="0.025" units="cm"/>
      <inkml:brushProperty name="height" value="0.025" units="cm"/>
      <inkml:brushProperty name="color" value="#E71224"/>
    </inkml:brush>
  </inkml:definitions>
  <inkml:trace contextRef="#ctx0" brushRef="#br0">0 628 24575,'0'-9'0,"0"-5"0,0-14 0,16-12 0,-5 1 0,12 4 0,2 3 0,-2 1 0,11-10 0,-8 9 0,7-10 0,1 8 0,5-9 0,-13 14 0,-6 11 0,-14 13 0,-3 2 0,0-3 0,0 0 0,-3 1 0,8-1 0,-7 0 0,7 0 0,4-8 0,-7 6 0,8-6 0,-6 2 0,0 4 0,10-13 0,-6 11 0,5-6 0,-10 7 0,-3 6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5:46.413"/>
    </inkml:context>
    <inkml:brush xml:id="br0">
      <inkml:brushProperty name="width" value="0.025" units="cm"/>
      <inkml:brushProperty name="height" value="0.025" units="cm"/>
      <inkml:brushProperty name="color" value="#E71224"/>
    </inkml:brush>
  </inkml:definitions>
  <inkml:trace contextRef="#ctx0" brushRef="#br0">0 1 24575,'12'9'0,"23"17"0,12 5 0,11-2 0,2 1 0,-7 3 0,-1-1 0,5-5 0,-9-7 0,-22-10 0,-6-2 0,14 7 0,-16-4 0,1 2 0,-7-7 0,-1 2 0,-3-7 0,6 7 0,-10-5 0,3 1 0,-3 1 0,-1-2 0,-1 2 0,-2 1 0,0 0 0,0-1 0,-23 10 0,7-6 0,-20 7 0,5-2 0,2-5 0,-4 8 0,-7-2 0,0 5 0,-9 2 0,4 0 0,4-1 0,9-4 0,9-4 0,-1 2 0,16-7 0,-9 3 0,10-5 0,-2-3 0,6 2 0,-5 1 0,7 1 0,-7-2 0,2 3 0,0-4 0,-3 2 0,6-6 0,0-1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14:16:00.185"/>
    </inkml:context>
    <inkml:brush xml:id="br0">
      <inkml:brushProperty name="width" value="0.025" units="cm"/>
      <inkml:brushProperty name="height" value="0.025" units="cm"/>
      <inkml:brushProperty name="color" value="#E71224"/>
    </inkml:brush>
  </inkml:definitions>
  <inkml:trace contextRef="#ctx0" brushRef="#br0">4 2393 24575,'0'-6'0,"0"1"0,0-1 0,-3-12 0,5 6 0,6-24 0,0 19 0,27-38 0,-2 0 0,-7 10 0,3-4 0,3-3 0,1-1 0,-4-1 0,1 0 0,4-1 0,2 0 0,-2 3 0,-1 0 0,-1 4 0,1 0 0,-2 1 0,2-1 0,1 0 0,-1 1 0,-6 3 0,0-1 0,7-3 0,0 0 0,7-19 0,-3 9 0,-2 4 0,-7 8 0,22-34 0,-16 20 0,-15 24 0,21-31 0,-24 35 0,19-21 0,-5-3 0,19-21 0,-2 5 0,-1 0 0,-6 11 0,-10 10 0,-9 14 0,-9 14 0,-4 10 0,-2 4 0,-1 0 0,0 2 0,0-1 0,-3 2 0,0 0 0,-1 0 0,-1 1 0,1-1 0,1 1 0,-3-1 0,5 0 0,-4 1 0,4-1 0,-1 0 0,2 0 0,2-3 0,2-3 0,-1-1 0,3-2 0,-8 5 0,4 2 0,-8 4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96505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623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37112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 Statistische Agenturen der verschiedenen Länder (z.B. Statistisches Bundesamt2 für Deutschland - https://</a:t>
            </a:r>
            <a:r>
              <a:rPr lang="de-DE" sz="1200" dirty="0" err="1">
                <a:solidFill>
                  <a:srgbClr val="67788A"/>
                </a:solidFill>
              </a:rPr>
              <a:t>www.destatis.de</a:t>
            </a:r>
            <a:r>
              <a:rPr lang="de-DE" sz="1200" dirty="0">
                <a:solidFill>
                  <a:srgbClr val="67788A"/>
                </a:solidFill>
              </a:rPr>
              <a:t>/DE/Home/_</a:t>
            </a:r>
            <a:r>
              <a:rPr lang="de-DE" sz="1200" dirty="0" err="1">
                <a:solidFill>
                  <a:srgbClr val="67788A"/>
                </a:solidFill>
              </a:rPr>
              <a:t>inhalt.html</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Eurostat</a:t>
            </a:r>
            <a:r>
              <a:rPr lang="de-DE" sz="1200" dirty="0">
                <a:solidFill>
                  <a:srgbClr val="67788A"/>
                </a:solidFill>
              </a:rPr>
              <a:t> (https://</a:t>
            </a:r>
            <a:r>
              <a:rPr lang="de-DE" sz="1200" dirty="0" err="1">
                <a:solidFill>
                  <a:srgbClr val="67788A"/>
                </a:solidFill>
              </a:rPr>
              <a:t>ec.europa.eu</a:t>
            </a:r>
            <a:r>
              <a:rPr lang="de-DE" sz="1200" dirty="0">
                <a:solidFill>
                  <a:srgbClr val="67788A"/>
                </a:solidFill>
              </a:rPr>
              <a:t>/</a:t>
            </a:r>
            <a:r>
              <a:rPr lang="de-DE" sz="1200" dirty="0" err="1">
                <a:solidFill>
                  <a:srgbClr val="67788A"/>
                </a:solidFill>
              </a:rPr>
              <a:t>eurostat</a:t>
            </a:r>
            <a:r>
              <a:rPr lang="de-DE" sz="1200" dirty="0">
                <a:solidFill>
                  <a:srgbClr val="67788A"/>
                </a:solidFill>
              </a:rPr>
              <a:t>/de/</a:t>
            </a:r>
            <a:r>
              <a:rPr lang="de-DE" sz="1200" dirty="0" err="1">
                <a:solidFill>
                  <a:srgbClr val="67788A"/>
                </a:solidFill>
              </a:rPr>
              <a:t>home</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a:t>
            </a:r>
            <a:r>
              <a:rPr lang="de-DE" sz="1200" dirty="0" err="1">
                <a:solidFill>
                  <a:srgbClr val="67788A"/>
                </a:solidFill>
              </a:rPr>
              <a:t>Statista</a:t>
            </a:r>
            <a:r>
              <a:rPr lang="de-DE" sz="1200" dirty="0">
                <a:solidFill>
                  <a:srgbClr val="67788A"/>
                </a:solidFill>
              </a:rPr>
              <a:t> (https://</a:t>
            </a:r>
            <a:r>
              <a:rPr lang="de-DE" sz="1200" dirty="0" err="1">
                <a:solidFill>
                  <a:srgbClr val="67788A"/>
                </a:solidFill>
              </a:rPr>
              <a:t>de.statista.com</a:t>
            </a:r>
            <a:r>
              <a:rPr lang="de-DE" sz="1200" dirty="0">
                <a:solidFill>
                  <a:srgbClr val="67788A"/>
                </a:solidFill>
              </a:rPr>
              <a:t>/)</a:t>
            </a:r>
          </a:p>
          <a:p>
            <a:pPr marL="0" lvl="0" indent="0" algn="l" rtl="0">
              <a:spcBef>
                <a:spcPts val="0"/>
              </a:spcBef>
              <a:spcAft>
                <a:spcPts val="0"/>
              </a:spcAft>
              <a:buNone/>
            </a:pPr>
            <a:r>
              <a:rPr lang="de-DE" sz="1200" dirty="0">
                <a:solidFill>
                  <a:srgbClr val="67788A"/>
                </a:solidFill>
              </a:rPr>
              <a:t>• Relevante wissenschaftliche Literatur</a:t>
            </a:r>
          </a:p>
          <a:p>
            <a:pPr marL="0" lvl="0" indent="0" algn="l" rtl="0">
              <a:spcBef>
                <a:spcPts val="0"/>
              </a:spcBef>
              <a:spcAft>
                <a:spcPts val="0"/>
              </a:spcAft>
              <a:buNone/>
            </a:pPr>
            <a:r>
              <a:rPr lang="de-DE" sz="1200" dirty="0">
                <a:solidFill>
                  <a:srgbClr val="67788A"/>
                </a:solidFill>
              </a:rPr>
              <a:t>• UN </a:t>
            </a:r>
            <a:r>
              <a:rPr lang="de-DE" sz="1200" dirty="0" err="1">
                <a:solidFill>
                  <a:srgbClr val="67788A"/>
                </a:solidFill>
              </a:rPr>
              <a:t>Databank</a:t>
            </a:r>
            <a:r>
              <a:rPr lang="de-DE" sz="1200" dirty="0">
                <a:solidFill>
                  <a:srgbClr val="67788A"/>
                </a:solidFill>
              </a:rPr>
              <a:t> für statistische Daten (http://w3.unece.org/</a:t>
            </a:r>
            <a:r>
              <a:rPr lang="de-DE" sz="1200" dirty="0" err="1">
                <a:solidFill>
                  <a:srgbClr val="67788A"/>
                </a:solidFill>
              </a:rPr>
              <a:t>pxweb</a:t>
            </a:r>
            <a:r>
              <a:rPr lang="de-DE" sz="1200" dirty="0">
                <a:solidFill>
                  <a:srgbClr val="67788A"/>
                </a:solidFill>
              </a:rPr>
              <a:t>/Dialog/)</a:t>
            </a:r>
            <a:endParaRPr sz="1200" dirty="0">
              <a:solidFill>
                <a:srgbClr val="67788A"/>
              </a:solidFill>
              <a:highlight>
                <a:srgbClr val="FFFFFF"/>
              </a:highlight>
            </a:endParaRPr>
          </a:p>
        </p:txBody>
      </p:sp>
    </p:spTree>
    <p:extLst>
      <p:ext uri="{BB962C8B-B14F-4D97-AF65-F5344CB8AC3E}">
        <p14:creationId xmlns:p14="http://schemas.microsoft.com/office/powerpoint/2010/main" val="3180855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845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088989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340082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3807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179623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67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106330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0.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1.tiff"/><Relationship Id="rId7" Type="http://schemas.openxmlformats.org/officeDocument/2006/relationships/customXml" Target="../ink/ink2.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0.png"/><Relationship Id="rId4" Type="http://schemas.openxmlformats.org/officeDocument/2006/relationships/image" Target="../media/image32.png"/><Relationship Id="rId9" Type="http://schemas.openxmlformats.org/officeDocument/2006/relationships/customXml" Target="../ink/ink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7.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6.png"/><Relationship Id="rId18" Type="http://schemas.openxmlformats.org/officeDocument/2006/relationships/image" Target="../media/image51.svg"/><Relationship Id="rId26" Type="http://schemas.openxmlformats.org/officeDocument/2006/relationships/image" Target="../media/image57.svg"/><Relationship Id="rId3" Type="http://schemas.openxmlformats.org/officeDocument/2006/relationships/image" Target="../media/image38.png"/><Relationship Id="rId21" Type="http://schemas.openxmlformats.org/officeDocument/2006/relationships/image" Target="../media/image2.png"/><Relationship Id="rId34" Type="http://schemas.openxmlformats.org/officeDocument/2006/relationships/image" Target="../media/image65.svg"/><Relationship Id="rId7" Type="http://schemas.openxmlformats.org/officeDocument/2006/relationships/image" Target="../media/image42.png"/><Relationship Id="rId12" Type="http://schemas.openxmlformats.org/officeDocument/2006/relationships/image" Target="../media/image37.svg"/><Relationship Id="rId17" Type="http://schemas.openxmlformats.org/officeDocument/2006/relationships/image" Target="../media/image50.png"/><Relationship Id="rId25" Type="http://schemas.openxmlformats.org/officeDocument/2006/relationships/image" Target="../media/image56.png"/><Relationship Id="rId33" Type="http://schemas.openxmlformats.org/officeDocument/2006/relationships/image" Target="../media/image64.png"/><Relationship Id="rId2" Type="http://schemas.openxmlformats.org/officeDocument/2006/relationships/notesSlide" Target="../notesSlides/notesSlide34.xml"/><Relationship Id="rId16" Type="http://schemas.openxmlformats.org/officeDocument/2006/relationships/image" Target="../media/image49.svg"/><Relationship Id="rId20" Type="http://schemas.openxmlformats.org/officeDocument/2006/relationships/image" Target="../media/image53.svg"/><Relationship Id="rId29"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41.svg"/><Relationship Id="rId11" Type="http://schemas.openxmlformats.org/officeDocument/2006/relationships/image" Target="../media/image36.png"/><Relationship Id="rId24" Type="http://schemas.openxmlformats.org/officeDocument/2006/relationships/image" Target="../media/image55.svg"/><Relationship Id="rId32" Type="http://schemas.openxmlformats.org/officeDocument/2006/relationships/image" Target="../media/image63.svg"/><Relationship Id="rId5" Type="http://schemas.openxmlformats.org/officeDocument/2006/relationships/image" Target="../media/image40.png"/><Relationship Id="rId15" Type="http://schemas.openxmlformats.org/officeDocument/2006/relationships/image" Target="../media/image48.png"/><Relationship Id="rId23" Type="http://schemas.openxmlformats.org/officeDocument/2006/relationships/image" Target="../media/image54.png"/><Relationship Id="rId28" Type="http://schemas.openxmlformats.org/officeDocument/2006/relationships/image" Target="../media/image59.svg"/><Relationship Id="rId36" Type="http://schemas.openxmlformats.org/officeDocument/2006/relationships/image" Target="../media/image67.svg"/><Relationship Id="rId10" Type="http://schemas.openxmlformats.org/officeDocument/2006/relationships/image" Target="../media/image45.svg"/><Relationship Id="rId19" Type="http://schemas.openxmlformats.org/officeDocument/2006/relationships/image" Target="../media/image52.png"/><Relationship Id="rId31" Type="http://schemas.openxmlformats.org/officeDocument/2006/relationships/image" Target="../media/image62.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7.svg"/><Relationship Id="rId22" Type="http://schemas.openxmlformats.org/officeDocument/2006/relationships/image" Target="../media/image3.svg"/><Relationship Id="rId27" Type="http://schemas.openxmlformats.org/officeDocument/2006/relationships/image" Target="../media/image58.png"/><Relationship Id="rId30" Type="http://schemas.openxmlformats.org/officeDocument/2006/relationships/image" Target="../media/image61.svg"/><Relationship Id="rId35" Type="http://schemas.openxmlformats.org/officeDocument/2006/relationships/image" Target="../media/image6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feld 1">
            <a:extLst>
              <a:ext uri="{FF2B5EF4-FFF2-40B4-BE49-F238E27FC236}">
                <a16:creationId xmlns:a16="http://schemas.microsoft.com/office/drawing/2014/main" id="{A4EF13E7-FDB8-5048-9A29-F8A930183BD1}"/>
              </a:ext>
            </a:extLst>
          </p:cNvPr>
          <p:cNvSpPr txBox="1"/>
          <p:nvPr/>
        </p:nvSpPr>
        <p:spPr>
          <a:xfrm>
            <a:off x="129900" y="81033"/>
            <a:ext cx="9014100" cy="5693866"/>
          </a:xfrm>
          <a:prstGeom prst="rect">
            <a:avLst/>
          </a:prstGeom>
          <a:noFill/>
        </p:spPr>
        <p:txBody>
          <a:bodyPr wrap="square" rtlCol="0">
            <a:spAutoFit/>
          </a:bodyPr>
          <a:lstStyle/>
          <a:p>
            <a:r>
              <a:rPr lang="de-DE" b="1" u="sng" dirty="0"/>
              <a:t>TO DO:</a:t>
            </a:r>
          </a:p>
          <a:p>
            <a:endParaRPr lang="de-DE" dirty="0"/>
          </a:p>
          <a:p>
            <a:r>
              <a:rPr lang="de-DE" b="1" u="sng" dirty="0"/>
              <a:t>Generell:</a:t>
            </a:r>
          </a:p>
          <a:p>
            <a:pPr marL="285750" indent="-285750">
              <a:buFontTx/>
              <a:buChar char="-"/>
            </a:pPr>
            <a:r>
              <a:rPr lang="de-DE" dirty="0"/>
              <a:t>Problemstellung besser schreiben</a:t>
            </a:r>
          </a:p>
          <a:p>
            <a:pPr marL="285750" indent="-285750">
              <a:buFontTx/>
              <a:buChar char="-"/>
            </a:pPr>
            <a:r>
              <a:rPr lang="de-DE" b="1" dirty="0">
                <a:highlight>
                  <a:srgbClr val="FFFF00"/>
                </a:highlight>
              </a:rPr>
              <a:t>Generell Story Line </a:t>
            </a:r>
            <a:r>
              <a:rPr lang="de-DE" dirty="0"/>
              <a:t>besser schreiben: Argumente, Begründung in Kommentarsektion</a:t>
            </a:r>
          </a:p>
          <a:p>
            <a:pPr marL="285750" indent="-285750">
              <a:buFontTx/>
              <a:buChar char="-"/>
            </a:pPr>
            <a:r>
              <a:rPr lang="de-DE" dirty="0"/>
              <a:t>Korrelation: Herausforderung und Begründung beschreiben</a:t>
            </a:r>
          </a:p>
          <a:p>
            <a:pPr marL="285750" indent="-285750">
              <a:buFontTx/>
              <a:buChar char="-"/>
            </a:pPr>
            <a:r>
              <a:rPr lang="de-DE" dirty="0"/>
              <a:t>Am Ende: Trends, </a:t>
            </a:r>
            <a:r>
              <a:rPr lang="de-DE" dirty="0" err="1"/>
              <a:t>Saisonalitäten</a:t>
            </a:r>
            <a:r>
              <a:rPr lang="de-DE" dirty="0"/>
              <a:t>, Erkenntnisse und </a:t>
            </a:r>
            <a:r>
              <a:rPr lang="de-DE" dirty="0" err="1"/>
              <a:t>Handslungsvorschläge</a:t>
            </a:r>
            <a:r>
              <a:rPr lang="de-DE" dirty="0"/>
              <a:t> aufzeigen</a:t>
            </a:r>
          </a:p>
          <a:p>
            <a:endParaRPr lang="de-DE" dirty="0"/>
          </a:p>
          <a:p>
            <a:r>
              <a:rPr lang="de-DE" b="1" u="sng" dirty="0"/>
              <a:t>In R:</a:t>
            </a:r>
          </a:p>
          <a:p>
            <a:pPr marL="285750" indent="-285750">
              <a:buFontTx/>
              <a:buChar char="-"/>
            </a:pPr>
            <a:r>
              <a:rPr lang="de-DE" b="1" dirty="0">
                <a:highlight>
                  <a:srgbClr val="FFFF00"/>
                </a:highlight>
              </a:rPr>
              <a:t>Korrelation</a:t>
            </a:r>
            <a:r>
              <a:rPr lang="de-DE" dirty="0"/>
              <a:t> berechnen und Modell einfügen</a:t>
            </a:r>
          </a:p>
          <a:p>
            <a:pPr marL="285750" indent="-285750">
              <a:buFontTx/>
              <a:buChar char="-"/>
            </a:pPr>
            <a:r>
              <a:rPr lang="de-DE" dirty="0"/>
              <a:t>Alle Grafiken hinterfragen und Codes überprüfen</a:t>
            </a:r>
          </a:p>
          <a:p>
            <a:pPr marL="285750" indent="-285750">
              <a:buFontTx/>
              <a:buChar char="-"/>
            </a:pPr>
            <a:r>
              <a:rPr lang="de-DE" dirty="0"/>
              <a:t>Die Grafiken auf Excel mit R ersetzen, da Excel Daten unbereinigt sind</a:t>
            </a:r>
          </a:p>
          <a:p>
            <a:pPr marL="285750" indent="-285750">
              <a:buFontTx/>
              <a:buChar char="-"/>
            </a:pPr>
            <a:r>
              <a:rPr lang="de-DE" dirty="0"/>
              <a:t>Grafiken andere Designs z.B. </a:t>
            </a:r>
            <a:r>
              <a:rPr lang="de-DE" dirty="0" err="1"/>
              <a:t>Heatma</a:t>
            </a:r>
            <a:r>
              <a:rPr lang="de-DE" dirty="0"/>
              <a:t>/Kreisdiagramme ausprobieren</a:t>
            </a:r>
          </a:p>
          <a:p>
            <a:pPr marL="285750" indent="-285750">
              <a:buFontTx/>
              <a:buChar char="-"/>
            </a:pPr>
            <a:r>
              <a:rPr lang="de-DE" dirty="0"/>
              <a:t>Grafiken zu: </a:t>
            </a:r>
            <a:r>
              <a:rPr lang="de-DE" dirty="0" err="1"/>
              <a:t>shipment_stage</a:t>
            </a:r>
            <a:r>
              <a:rPr lang="de-DE" dirty="0"/>
              <a:t> und </a:t>
            </a:r>
            <a:r>
              <a:rPr lang="de-DE" dirty="0" err="1"/>
              <a:t>state</a:t>
            </a:r>
            <a:r>
              <a:rPr lang="de-DE" dirty="0"/>
              <a:t>, transportpreise und </a:t>
            </a:r>
            <a:r>
              <a:rPr lang="de-DE" dirty="0" err="1"/>
              <a:t>traport</a:t>
            </a:r>
            <a:r>
              <a:rPr lang="de-DE" dirty="0"/>
              <a:t> </a:t>
            </a:r>
            <a:r>
              <a:rPr lang="de-DE" dirty="0" err="1"/>
              <a:t>cost</a:t>
            </a:r>
            <a:r>
              <a:rPr lang="de-DE" dirty="0"/>
              <a:t> </a:t>
            </a:r>
            <a:r>
              <a:rPr lang="de-DE" dirty="0" err="1"/>
              <a:t>assigned</a:t>
            </a:r>
            <a:endParaRPr lang="de-DE" dirty="0"/>
          </a:p>
          <a:p>
            <a:pPr marL="285750" indent="-285750">
              <a:buFontTx/>
              <a:buChar char="-"/>
            </a:pPr>
            <a:r>
              <a:rPr lang="de-DE" dirty="0"/>
              <a:t>RMD Datei Codes rauslöschen, die wir nicht verwenden und Kommentare schreiben sowie strukturieren</a:t>
            </a:r>
          </a:p>
          <a:p>
            <a:endParaRPr lang="de-DE" dirty="0"/>
          </a:p>
          <a:p>
            <a:r>
              <a:rPr lang="de-DE" b="1" u="sng" dirty="0"/>
              <a:t>Design:</a:t>
            </a:r>
          </a:p>
          <a:p>
            <a:pPr marL="285750" indent="-285750">
              <a:buFontTx/>
              <a:buChar char="-"/>
            </a:pPr>
            <a:r>
              <a:rPr lang="de-DE" b="1" dirty="0">
                <a:highlight>
                  <a:srgbClr val="FFFF00"/>
                </a:highlight>
              </a:rPr>
              <a:t>Dashboard</a:t>
            </a:r>
            <a:r>
              <a:rPr lang="de-DE" dirty="0"/>
              <a:t> mit </a:t>
            </a:r>
            <a:r>
              <a:rPr lang="de-DE" dirty="0" err="1"/>
              <a:t>Powerpoint</a:t>
            </a:r>
            <a:r>
              <a:rPr lang="de-DE" dirty="0"/>
              <a:t> erstellen</a:t>
            </a:r>
          </a:p>
          <a:p>
            <a:pPr marL="285750" indent="-285750">
              <a:buFontTx/>
              <a:buChar char="-"/>
            </a:pPr>
            <a:r>
              <a:rPr lang="de-DE" dirty="0"/>
              <a:t>Icons in die </a:t>
            </a:r>
            <a:r>
              <a:rPr lang="de-DE" dirty="0" err="1"/>
              <a:t>Slides</a:t>
            </a:r>
            <a:r>
              <a:rPr lang="de-DE" dirty="0"/>
              <a:t> einfügen, wo es passt</a:t>
            </a:r>
          </a:p>
          <a:p>
            <a:pPr marL="285750" indent="-285750">
              <a:buFontTx/>
              <a:buChar char="-"/>
            </a:pPr>
            <a:r>
              <a:rPr lang="de-DE" dirty="0"/>
              <a:t>Formatierung, Schrift, Farben überprüfen ob alle einheitlich</a:t>
            </a:r>
          </a:p>
          <a:p>
            <a:endParaRPr lang="de-DE" dirty="0"/>
          </a:p>
          <a:p>
            <a:r>
              <a:rPr lang="de-DE" b="1" u="sng" dirty="0"/>
              <a:t>Formelles:</a:t>
            </a:r>
          </a:p>
          <a:p>
            <a:pPr marL="285750" indent="-285750">
              <a:buFontTx/>
              <a:buChar char="-"/>
            </a:pPr>
            <a:r>
              <a:rPr lang="de-DE" dirty="0"/>
              <a:t>Quellen ganz hinten einfügen (Fußnoten setzen wenn möglich)</a:t>
            </a:r>
          </a:p>
          <a:p>
            <a:pPr marL="285750" indent="-285750">
              <a:buFontTx/>
              <a:buChar char="-"/>
            </a:pPr>
            <a:r>
              <a:rPr lang="de-DE" dirty="0"/>
              <a:t>Wer präsentiert? (25min) + üben!</a:t>
            </a:r>
          </a:p>
          <a:p>
            <a:endParaRPr lang="de-D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E3136928-69EE-42FC-B5B2-B16913682CC0}"/>
              </a:ext>
            </a:extLst>
          </p:cNvPr>
          <p:cNvPicPr>
            <a:picLocks noChangeAspect="1"/>
          </p:cNvPicPr>
          <p:nvPr/>
        </p:nvPicPr>
        <p:blipFill>
          <a:blip r:embed="rId3"/>
          <a:stretch>
            <a:fillRect/>
          </a:stretch>
        </p:blipFill>
        <p:spPr>
          <a:xfrm>
            <a:off x="5193282" y="2125578"/>
            <a:ext cx="3638951" cy="2293281"/>
          </a:xfrm>
          <a:prstGeom prst="rect">
            <a:avLst/>
          </a:prstGeom>
        </p:spPr>
      </p:pic>
      <p:pic>
        <p:nvPicPr>
          <p:cNvPr id="8" name="Grafik 7">
            <a:extLst>
              <a:ext uri="{FF2B5EF4-FFF2-40B4-BE49-F238E27FC236}">
                <a16:creationId xmlns:a16="http://schemas.microsoft.com/office/drawing/2014/main" id="{CD092CDA-3C35-4FB3-8618-A5DAAD6ACB5E}"/>
              </a:ext>
            </a:extLst>
          </p:cNvPr>
          <p:cNvPicPr>
            <a:picLocks noChangeAspect="1"/>
          </p:cNvPicPr>
          <p:nvPr/>
        </p:nvPicPr>
        <p:blipFill>
          <a:blip r:embed="rId4"/>
          <a:stretch>
            <a:fillRect/>
          </a:stretch>
        </p:blipFill>
        <p:spPr>
          <a:xfrm>
            <a:off x="144279" y="1458617"/>
            <a:ext cx="4796689" cy="2960242"/>
          </a:xfrm>
          <a:prstGeom prst="rect">
            <a:avLst/>
          </a:prstGeom>
        </p:spPr>
      </p:pic>
    </p:spTree>
    <p:extLst>
      <p:ext uri="{BB962C8B-B14F-4D97-AF65-F5344CB8AC3E}">
        <p14:creationId xmlns:p14="http://schemas.microsoft.com/office/powerpoint/2010/main" val="3312656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Visuelle Exploration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206268753"/>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highlight>
                    <a:srgbClr val="FFFF00"/>
                  </a:highlight>
                  <a:latin typeface="Oswald"/>
                  <a:ea typeface="Oswald"/>
                  <a:cs typeface="Oswald"/>
                  <a:sym typeface="Oswald"/>
                </a:rPr>
                <a:t>Welche  </a:t>
              </a:r>
              <a:r>
                <a:rPr lang="de" sz="1800" dirty="0" err="1">
                  <a:solidFill>
                    <a:schemeClr val="dk1"/>
                  </a:solidFill>
                  <a:highlight>
                    <a:srgbClr val="FFFF00"/>
                  </a:highlight>
                  <a:latin typeface="Oswald"/>
                  <a:ea typeface="Oswald"/>
                  <a:cs typeface="Oswald"/>
                  <a:sym typeface="Oswald"/>
                </a:rPr>
                <a:t>Fullfillment</a:t>
              </a:r>
              <a:r>
                <a:rPr lang="de" sz="1800" dirty="0">
                  <a:solidFill>
                    <a:schemeClr val="dk1"/>
                  </a:solidFill>
                  <a:highlight>
                    <a:srgbClr val="FFFF00"/>
                  </a:highlight>
                  <a:latin typeface="Oswald"/>
                  <a:ea typeface="Oswald"/>
                  <a:cs typeface="Oswald"/>
                  <a:sym typeface="Oswald"/>
                </a:rPr>
                <a:t> </a:t>
              </a:r>
              <a:r>
                <a:rPr lang="de" sz="1800" dirty="0" err="1">
                  <a:solidFill>
                    <a:schemeClr val="dk1"/>
                  </a:solidFill>
                  <a:highlight>
                    <a:srgbClr val="FFFF00"/>
                  </a:highlight>
                  <a:latin typeface="Oswald"/>
                  <a:ea typeface="Oswald"/>
                  <a:cs typeface="Oswald"/>
                  <a:sym typeface="Oswald"/>
                </a:rPr>
                <a:t>Strateie</a:t>
              </a:r>
              <a:r>
                <a:rPr lang="de" sz="1800" dirty="0">
                  <a:solidFill>
                    <a:schemeClr val="dk1"/>
                  </a:solidFill>
                  <a:highlight>
                    <a:srgbClr val="FFFF00"/>
                  </a:highlight>
                  <a:latin typeface="Oswald"/>
                  <a:ea typeface="Oswald"/>
                  <a:cs typeface="Oswald"/>
                  <a:sym typeface="Oswald"/>
                </a:rPr>
                <a:t> ist am umsatzstärken?</a:t>
              </a:r>
              <a:endParaRPr sz="1800" dirty="0">
                <a:solidFill>
                  <a:schemeClr val="dk1"/>
                </a:solidFill>
                <a:highlight>
                  <a:srgbClr val="FFFF00"/>
                </a:highlight>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4E9C143D-3FA3-455F-8D4F-FF12BAF2FE4B}"/>
              </a:ext>
            </a:extLst>
          </p:cNvPr>
          <p:cNvPicPr>
            <a:picLocks noChangeAspect="1"/>
          </p:cNvPicPr>
          <p:nvPr/>
        </p:nvPicPr>
        <p:blipFill>
          <a:blip r:embed="rId3"/>
          <a:stretch>
            <a:fillRect/>
          </a:stretch>
        </p:blipFill>
        <p:spPr>
          <a:xfrm>
            <a:off x="344121" y="1093053"/>
            <a:ext cx="5999746" cy="3704843"/>
          </a:xfrm>
          <a:prstGeom prst="rect">
            <a:avLst/>
          </a:prstGeom>
        </p:spPr>
      </p:pic>
    </p:spTree>
    <p:extLst>
      <p:ext uri="{BB962C8B-B14F-4D97-AF65-F5344CB8AC3E}">
        <p14:creationId xmlns:p14="http://schemas.microsoft.com/office/powerpoint/2010/main" val="165536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 Muster</a:t>
            </a:r>
          </a:p>
        </p:txBody>
      </p:sp>
    </p:spTree>
    <p:extLst>
      <p:ext uri="{BB962C8B-B14F-4D97-AF65-F5344CB8AC3E}">
        <p14:creationId xmlns:p14="http://schemas.microsoft.com/office/powerpoint/2010/main" val="1986328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FF272DDB-180B-4A6E-B50E-C9E6638D68F6}"/>
              </a:ext>
            </a:extLst>
          </p:cNvPr>
          <p:cNvPicPr>
            <a:picLocks noChangeAspect="1"/>
          </p:cNvPicPr>
          <p:nvPr/>
        </p:nvPicPr>
        <p:blipFill>
          <a:blip r:embed="rId3"/>
          <a:stretch>
            <a:fillRect/>
          </a:stretch>
        </p:blipFill>
        <p:spPr>
          <a:xfrm>
            <a:off x="395505" y="1024350"/>
            <a:ext cx="6366241" cy="3931154"/>
          </a:xfrm>
          <a:prstGeom prst="rect">
            <a:avLst/>
          </a:prstGeom>
        </p:spPr>
      </p:pic>
      <p:sp>
        <p:nvSpPr>
          <p:cNvPr id="10" name="Rechteck 9">
            <a:extLst>
              <a:ext uri="{FF2B5EF4-FFF2-40B4-BE49-F238E27FC236}">
                <a16:creationId xmlns:a16="http://schemas.microsoft.com/office/drawing/2014/main" id="{92AB3868-C6FD-6A40-AEFC-C4AA0B8EE6E0}"/>
              </a:ext>
            </a:extLst>
          </p:cNvPr>
          <p:cNvSpPr/>
          <p:nvPr/>
        </p:nvSpPr>
        <p:spPr>
          <a:xfrm>
            <a:off x="6823001" y="4646310"/>
            <a:ext cx="2164375" cy="400110"/>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Y-Achse </a:t>
            </a:r>
            <a:r>
              <a:rPr lang="de-DE" sz="1000" dirty="0" err="1">
                <a:highlight>
                  <a:srgbClr val="FFFF00"/>
                </a:highlight>
              </a:rPr>
              <a:t>k</a:t>
            </a:r>
            <a:r>
              <a:rPr lang="de-DE" sz="1000" dirty="0">
                <a:highlight>
                  <a:srgbClr val="FFFF00"/>
                </a:highlight>
              </a:rPr>
              <a:t> ersetzen in Zahlen</a:t>
            </a:r>
          </a:p>
        </p:txBody>
      </p:sp>
    </p:spTree>
    <p:extLst>
      <p:ext uri="{BB962C8B-B14F-4D97-AF65-F5344CB8AC3E}">
        <p14:creationId xmlns:p14="http://schemas.microsoft.com/office/powerpoint/2010/main" val="967384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4" name="Grafik 23">
            <a:extLst>
              <a:ext uri="{FF2B5EF4-FFF2-40B4-BE49-F238E27FC236}">
                <a16:creationId xmlns:a16="http://schemas.microsoft.com/office/drawing/2014/main" id="{AE71FB0C-25C9-094D-BA87-130B4A6B3DE3}"/>
              </a:ext>
            </a:extLst>
          </p:cNvPr>
          <p:cNvPicPr>
            <a:picLocks noChangeAspect="1"/>
          </p:cNvPicPr>
          <p:nvPr/>
        </p:nvPicPr>
        <p:blipFill>
          <a:blip r:embed="rId3"/>
          <a:stretch>
            <a:fillRect/>
          </a:stretch>
        </p:blipFill>
        <p:spPr>
          <a:xfrm>
            <a:off x="552336" y="1175696"/>
            <a:ext cx="5227044" cy="3224476"/>
          </a:xfrm>
          <a:prstGeom prst="rect">
            <a:avLst/>
          </a:prstGeom>
        </p:spPr>
      </p:pic>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CF2A8962-6C28-384E-9AA5-D79B2A460693}"/>
              </a:ext>
            </a:extLst>
          </p:cNvPr>
          <p:cNvSpPr txBox="1"/>
          <p:nvPr/>
        </p:nvSpPr>
        <p:spPr>
          <a:xfrm>
            <a:off x="5850673" y="1343553"/>
            <a:ext cx="3110166" cy="2960875"/>
          </a:xfrm>
          <a:prstGeom prst="rect">
            <a:avLst/>
          </a:prstGeom>
          <a:noFill/>
        </p:spPr>
        <p:txBody>
          <a:bodyPr wrap="square" rtlCol="0">
            <a:spAutoFit/>
          </a:bodyPr>
          <a:lstStyle/>
          <a:p>
            <a:pPr>
              <a:lnSpc>
                <a:spcPct val="150000"/>
              </a:lnSpc>
            </a:pPr>
            <a:r>
              <a:rPr lang="de-DE" b="1" dirty="0">
                <a:solidFill>
                  <a:schemeClr val="bg2"/>
                </a:solidFill>
              </a:rPr>
              <a:t>Information:</a:t>
            </a:r>
          </a:p>
          <a:p>
            <a:pPr marL="285750" indent="-285750">
              <a:lnSpc>
                <a:spcPct val="150000"/>
              </a:lnSpc>
              <a:buFont typeface="Arial" panose="020B0604020202020204" pitchFamily="34" charset="0"/>
              <a:buChar char="•"/>
            </a:pPr>
            <a:r>
              <a:rPr lang="de-DE" dirty="0">
                <a:solidFill>
                  <a:schemeClr val="bg2"/>
                </a:solidFill>
              </a:rPr>
              <a:t>Ursprüngliche und vorhergesagte Marge national</a:t>
            </a:r>
          </a:p>
          <a:p>
            <a:pPr marL="285750" indent="-285750">
              <a:lnSpc>
                <a:spcPct val="150000"/>
              </a:lnSpc>
              <a:buFont typeface="Arial" panose="020B0604020202020204" pitchFamily="34" charset="0"/>
              <a:buChar char="•"/>
            </a:pPr>
            <a:r>
              <a:rPr lang="de-DE" b="1" dirty="0">
                <a:solidFill>
                  <a:schemeClr val="bg2"/>
                </a:solidFill>
              </a:rPr>
              <a:t>Margeneinbruch in 2020</a:t>
            </a:r>
            <a:r>
              <a:rPr lang="de-DE" dirty="0">
                <a:solidFill>
                  <a:schemeClr val="bg2"/>
                </a:solidFill>
              </a:rPr>
              <a:t>       liegt im September bei -28.107 € und Oktober 2020 bei -6.642 €</a:t>
            </a:r>
          </a:p>
          <a:p>
            <a:pPr marL="285750" indent="-285750">
              <a:lnSpc>
                <a:spcPct val="150000"/>
              </a:lnSpc>
              <a:buFont typeface="Arial" panose="020B0604020202020204" pitchFamily="34" charset="0"/>
              <a:buChar char="•"/>
            </a:pPr>
            <a:r>
              <a:rPr lang="de-DE" b="1" dirty="0">
                <a:solidFill>
                  <a:schemeClr val="bg2"/>
                </a:solidFill>
              </a:rPr>
              <a:t>Margenhöchststand in 2020 </a:t>
            </a:r>
            <a:r>
              <a:rPr lang="de-DE" dirty="0">
                <a:solidFill>
                  <a:schemeClr val="bg2"/>
                </a:solidFill>
              </a:rPr>
              <a:t>liegt im Mai bei +144.978 € und Mai 135.676 €</a:t>
            </a:r>
          </a:p>
        </p:txBody>
      </p:sp>
      <p:cxnSp>
        <p:nvCxnSpPr>
          <p:cNvPr id="7" name="Gerade Verbindung 6">
            <a:extLst>
              <a:ext uri="{FF2B5EF4-FFF2-40B4-BE49-F238E27FC236}">
                <a16:creationId xmlns:a16="http://schemas.microsoft.com/office/drawing/2014/main" id="{2DDF5CDF-738F-C642-99E0-9875EB04DE06}"/>
              </a:ext>
            </a:extLst>
          </p:cNvPr>
          <p:cNvCxnSpPr>
            <a:cxnSpLocks/>
          </p:cNvCxnSpPr>
          <p:nvPr/>
        </p:nvCxnSpPr>
        <p:spPr>
          <a:xfrm>
            <a:off x="3733796" y="1314289"/>
            <a:ext cx="0" cy="2710287"/>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Pfeil nach rechts 10">
            <a:extLst>
              <a:ext uri="{FF2B5EF4-FFF2-40B4-BE49-F238E27FC236}">
                <a16:creationId xmlns:a16="http://schemas.microsoft.com/office/drawing/2014/main" id="{BD449BAC-C2D4-AB40-9AF3-AED23DD747FF}"/>
              </a:ext>
            </a:extLst>
          </p:cNvPr>
          <p:cNvSpPr/>
          <p:nvPr/>
        </p:nvSpPr>
        <p:spPr>
          <a:xfrm>
            <a:off x="921153" y="4353232"/>
            <a:ext cx="2741350" cy="213360"/>
          </a:xfrm>
          <a:prstGeom prst="rightArrow">
            <a:avLst/>
          </a:prstGeom>
          <a:solidFill>
            <a:schemeClr val="tx2"/>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2018-2020</a:t>
            </a:r>
          </a:p>
        </p:txBody>
      </p:sp>
      <p:sp>
        <p:nvSpPr>
          <p:cNvPr id="22" name="Pfeil nach rechts 21">
            <a:extLst>
              <a:ext uri="{FF2B5EF4-FFF2-40B4-BE49-F238E27FC236}">
                <a16:creationId xmlns:a16="http://schemas.microsoft.com/office/drawing/2014/main" id="{65C3260B-BD05-AB46-93CE-A818833B9B89}"/>
              </a:ext>
            </a:extLst>
          </p:cNvPr>
          <p:cNvSpPr/>
          <p:nvPr/>
        </p:nvSpPr>
        <p:spPr>
          <a:xfrm>
            <a:off x="3733796" y="4343400"/>
            <a:ext cx="1098392" cy="213360"/>
          </a:xfrm>
          <a:prstGeom prst="rightArrow">
            <a:avLst/>
          </a:prstGeom>
          <a:solidFill>
            <a:schemeClr val="tx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2021</a:t>
            </a:r>
          </a:p>
        </p:txBody>
      </p:sp>
      <p:cxnSp>
        <p:nvCxnSpPr>
          <p:cNvPr id="26" name="Gerade Verbindung 25">
            <a:extLst>
              <a:ext uri="{FF2B5EF4-FFF2-40B4-BE49-F238E27FC236}">
                <a16:creationId xmlns:a16="http://schemas.microsoft.com/office/drawing/2014/main" id="{390B1317-A776-8849-A422-0D81EC551545}"/>
              </a:ext>
            </a:extLst>
          </p:cNvPr>
          <p:cNvCxnSpPr>
            <a:cxnSpLocks/>
          </p:cNvCxnSpPr>
          <p:nvPr/>
        </p:nvCxnSpPr>
        <p:spPr>
          <a:xfrm flipH="1">
            <a:off x="921154" y="3559942"/>
            <a:ext cx="3911034" cy="0"/>
          </a:xfrm>
          <a:prstGeom prst="line">
            <a:avLst/>
          </a:prstGeom>
          <a:ln w="9525"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757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238262" cy="25632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p>
          <a:p>
            <a:pPr marL="0" lvl="0" indent="0" algn="l" rtl="0">
              <a:spcBef>
                <a:spcPts val="0"/>
              </a:spcBef>
              <a:spcAft>
                <a:spcPts val="0"/>
              </a:spcAft>
              <a:buNone/>
            </a:pP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a:t>
            </a:r>
            <a:r>
              <a:rPr lang="de" dirty="0" err="1">
                <a:solidFill>
                  <a:srgbClr val="FFFFFF"/>
                </a:solidFill>
                <a:latin typeface="Oswald"/>
                <a:ea typeface="Oswald"/>
                <a:cs typeface="Oswald"/>
                <a:sym typeface="Oswald"/>
              </a:rPr>
              <a:t>Toke</a:t>
            </a:r>
            <a:r>
              <a:rPr lang="de" dirty="0">
                <a:solidFill>
                  <a:srgbClr val="FFFFFF"/>
                </a:solidFill>
                <a:latin typeface="Oswald"/>
                <a:ea typeface="Oswald"/>
                <a:cs typeface="Oswald"/>
                <a:sym typeface="Oswald"/>
              </a:rPr>
              <a:t> Schöning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extLst>
      <p:ext uri="{BB962C8B-B14F-4D97-AF65-F5344CB8AC3E}">
        <p14:creationId xmlns:p14="http://schemas.microsoft.com/office/powerpoint/2010/main" val="234202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2"/>
            <a:ext cx="4407335" cy="2718811"/>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pic>
        <p:nvPicPr>
          <p:cNvPr id="9" name="Grafik 8">
            <a:extLst>
              <a:ext uri="{FF2B5EF4-FFF2-40B4-BE49-F238E27FC236}">
                <a16:creationId xmlns:a16="http://schemas.microsoft.com/office/drawing/2014/main" id="{AD70C60A-F465-5B4A-AF24-D661E3DD2481}"/>
              </a:ext>
            </a:extLst>
          </p:cNvPr>
          <p:cNvPicPr>
            <a:picLocks noChangeAspect="1"/>
          </p:cNvPicPr>
          <p:nvPr/>
        </p:nvPicPr>
        <p:blipFill>
          <a:blip r:embed="rId4"/>
          <a:stretch>
            <a:fillRect/>
          </a:stretch>
        </p:blipFill>
        <p:spPr>
          <a:xfrm>
            <a:off x="4127157" y="1142825"/>
            <a:ext cx="4571900" cy="2820328"/>
          </a:xfrm>
          <a:prstGeom prst="rect">
            <a:avLst/>
          </a:prstGeom>
        </p:spPr>
      </p:pic>
    </p:spTree>
    <p:extLst>
      <p:ext uri="{BB962C8B-B14F-4D97-AF65-F5344CB8AC3E}">
        <p14:creationId xmlns:p14="http://schemas.microsoft.com/office/powerpoint/2010/main" val="332163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 Vorbereitung und Herausforderung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5" name="Textfeld 4">
            <a:extLst>
              <a:ext uri="{FF2B5EF4-FFF2-40B4-BE49-F238E27FC236}">
                <a16:creationId xmlns:a16="http://schemas.microsoft.com/office/drawing/2014/main" id="{9FE3613A-A18C-284F-BF78-9C08B1B58A6C}"/>
              </a:ext>
            </a:extLst>
          </p:cNvPr>
          <p:cNvSpPr txBox="1"/>
          <p:nvPr/>
        </p:nvSpPr>
        <p:spPr>
          <a:xfrm>
            <a:off x="457200" y="1192306"/>
            <a:ext cx="8544187" cy="3539430"/>
          </a:xfrm>
          <a:prstGeom prst="rect">
            <a:avLst/>
          </a:prstGeom>
          <a:noFill/>
        </p:spPr>
        <p:txBody>
          <a:bodyPr wrap="square" rtlCol="0">
            <a:spAutoFit/>
          </a:bodyPr>
          <a:lstStyle/>
          <a:p>
            <a:r>
              <a:rPr lang="de-DE" b="1" dirty="0"/>
              <a:t>Externe Faktoren:</a:t>
            </a:r>
          </a:p>
          <a:p>
            <a:pPr marL="285750" indent="-285750">
              <a:buFontTx/>
              <a:buChar char="-"/>
            </a:pPr>
            <a:r>
              <a:rPr lang="de-DE" b="1" dirty="0">
                <a:highlight>
                  <a:srgbClr val="FF0000"/>
                </a:highlight>
              </a:rPr>
              <a:t>Diesel</a:t>
            </a:r>
            <a:r>
              <a:rPr lang="de-DE" dirty="0"/>
              <a:t> </a:t>
            </a:r>
            <a:r>
              <a:rPr lang="de-DE" dirty="0">
                <a:sym typeface="Wingdings" pitchFamily="2" charset="2"/>
              </a:rPr>
              <a:t> </a:t>
            </a:r>
            <a:r>
              <a:rPr lang="de-DE" dirty="0"/>
              <a:t>Korreliert nicht, 0.13, da Benzinpreise in 2017/2018/2019 steigen und in 2020 sinken</a:t>
            </a:r>
          </a:p>
          <a:p>
            <a:pPr marL="285750" indent="-285750">
              <a:buFontTx/>
              <a:buChar char="-"/>
            </a:pPr>
            <a:r>
              <a:rPr lang="de-DE" b="1" dirty="0">
                <a:highlight>
                  <a:srgbClr val="FF0000"/>
                </a:highlight>
              </a:rPr>
              <a:t>Google Trends zu „Spedition“ und „Transport“ </a:t>
            </a:r>
            <a:r>
              <a:rPr lang="de-DE" dirty="0">
                <a:sym typeface="Wingdings" pitchFamily="2" charset="2"/>
              </a:rPr>
              <a:t> 0,3 </a:t>
            </a:r>
            <a:r>
              <a:rPr lang="de-DE" dirty="0"/>
              <a:t>Korreliert nicht, da zu wenig Suchanfrage gemacht worden ist</a:t>
            </a:r>
          </a:p>
          <a:p>
            <a:pPr marL="285750" indent="-285750">
              <a:buFontTx/>
              <a:buChar char="-"/>
            </a:pPr>
            <a:r>
              <a:rPr lang="de-DE" dirty="0">
                <a:highlight>
                  <a:srgbClr val="FFFF00"/>
                </a:highlight>
              </a:rPr>
              <a:t>Transportauslastung in Europa </a:t>
            </a:r>
            <a:r>
              <a:rPr lang="de-DE" dirty="0">
                <a:highlight>
                  <a:srgbClr val="FFFF00"/>
                </a:highlight>
                <a:sym typeface="Wingdings" pitchFamily="2" charset="2"/>
              </a:rPr>
              <a:t>  gute Korrelation (hängt alles </a:t>
            </a:r>
            <a:r>
              <a:rPr lang="de-DE" dirty="0" err="1">
                <a:highlight>
                  <a:srgbClr val="FFFF00"/>
                </a:highlight>
                <a:sym typeface="Wingdings" pitchFamily="2" charset="2"/>
              </a:rPr>
              <a:t>zsm</a:t>
            </a:r>
            <a:r>
              <a:rPr lang="de-DE" dirty="0">
                <a:highlight>
                  <a:srgbClr val="FFFF00"/>
                </a:highlight>
                <a:sym typeface="Wingdings" pitchFamily="2" charset="2"/>
              </a:rPr>
              <a:t> drunter)</a:t>
            </a:r>
            <a:endParaRPr lang="de-DE" dirty="0">
              <a:highlight>
                <a:srgbClr val="FFFF00"/>
              </a:highlight>
            </a:endParaRPr>
          </a:p>
          <a:p>
            <a:pPr marL="285750" indent="-285750">
              <a:buFontTx/>
              <a:buChar char="-"/>
            </a:pPr>
            <a:r>
              <a:rPr lang="de-DE" dirty="0">
                <a:highlight>
                  <a:srgbClr val="FFFF00"/>
                </a:highlight>
              </a:rPr>
              <a:t>LKW Maut Fahrleistungsindex </a:t>
            </a:r>
            <a:r>
              <a:rPr lang="de-DE" dirty="0">
                <a:highlight>
                  <a:srgbClr val="FFFF00"/>
                </a:highlight>
                <a:sym typeface="Wingdings" pitchFamily="2" charset="2"/>
              </a:rPr>
              <a:t>  gute Korrelation (aber korreliert auch mit Trade Value)</a:t>
            </a:r>
            <a:endParaRPr lang="de-DE" dirty="0">
              <a:highlight>
                <a:srgbClr val="FFFF00"/>
              </a:highlight>
            </a:endParaRPr>
          </a:p>
          <a:p>
            <a:pPr marL="285750" indent="-285750">
              <a:buFontTx/>
              <a:buChar char="-"/>
            </a:pPr>
            <a:r>
              <a:rPr lang="de-DE" dirty="0">
                <a:highlight>
                  <a:srgbClr val="FFFF00"/>
                </a:highlight>
              </a:rPr>
              <a:t>Trade Value. Wieviel Deutschland mit anderen Ländern handelt (Import &amp; Export) </a:t>
            </a:r>
            <a:r>
              <a:rPr lang="de-DE" dirty="0">
                <a:highlight>
                  <a:srgbClr val="FFFF00"/>
                </a:highlight>
                <a:sym typeface="Wingdings" pitchFamily="2" charset="2"/>
              </a:rPr>
              <a:t> gute Korrelation</a:t>
            </a:r>
            <a:endParaRPr lang="de-DE" dirty="0">
              <a:highlight>
                <a:srgbClr val="FFFF00"/>
              </a:highlight>
            </a:endParaRPr>
          </a:p>
          <a:p>
            <a:endParaRPr lang="de-DE" dirty="0"/>
          </a:p>
          <a:p>
            <a:endParaRPr lang="de-DE" dirty="0"/>
          </a:p>
          <a:p>
            <a:r>
              <a:rPr lang="de-DE" b="1" dirty="0"/>
              <a:t>Interne Faktoren:</a:t>
            </a:r>
          </a:p>
          <a:p>
            <a:pPr marL="285750" indent="-285750">
              <a:buFontTx/>
              <a:buChar char="-"/>
            </a:pPr>
            <a:r>
              <a:rPr lang="de-DE" b="1" dirty="0">
                <a:highlight>
                  <a:srgbClr val="FFFF00"/>
                </a:highlight>
              </a:rPr>
              <a:t>OTD</a:t>
            </a:r>
            <a:r>
              <a:rPr lang="de-DE" b="1" dirty="0"/>
              <a:t> </a:t>
            </a:r>
            <a:r>
              <a:rPr lang="de-DE" dirty="0">
                <a:sym typeface="Wingdings" pitchFamily="2" charset="2"/>
              </a:rPr>
              <a:t> Untersuchen, ob die Lieferpünktlichkeit mit der Marge korreliert</a:t>
            </a:r>
          </a:p>
          <a:p>
            <a:endParaRPr lang="de-DE" dirty="0">
              <a:sym typeface="Wingdings" pitchFamily="2" charset="2"/>
            </a:endParaRPr>
          </a:p>
          <a:p>
            <a:r>
              <a:rPr lang="de-DE" dirty="0">
                <a:sym typeface="Wingdings" pitchFamily="2" charset="2"/>
              </a:rPr>
              <a:t>Bennos Vorschlag:</a:t>
            </a:r>
          </a:p>
          <a:p>
            <a:pPr marL="285750" indent="-285750">
              <a:buFontTx/>
              <a:buChar char="-"/>
            </a:pPr>
            <a:r>
              <a:rPr lang="de-DE" dirty="0" err="1">
                <a:sym typeface="Wingdings" pitchFamily="2" charset="2"/>
              </a:rPr>
              <a:t>Requested_Arrival_Date</a:t>
            </a:r>
            <a:r>
              <a:rPr lang="de-DE" dirty="0">
                <a:sym typeface="Wingdings" pitchFamily="2" charset="2"/>
              </a:rPr>
              <a:t> umwandeln in</a:t>
            </a:r>
            <a:r>
              <a:rPr lang="de-DE" b="1" u="sng" dirty="0">
                <a:sym typeface="Wingdings" pitchFamily="2" charset="2"/>
              </a:rPr>
              <a:t> </a:t>
            </a:r>
            <a:r>
              <a:rPr lang="de-DE" b="1" u="sng" dirty="0" err="1">
                <a:sym typeface="Wingdings" pitchFamily="2" charset="2"/>
              </a:rPr>
              <a:t>Weekdays</a:t>
            </a:r>
            <a:r>
              <a:rPr lang="de-DE" b="1" u="sng" dirty="0">
                <a:sym typeface="Wingdings" pitchFamily="2" charset="2"/>
              </a:rPr>
              <a:t> </a:t>
            </a:r>
            <a:r>
              <a:rPr lang="de-DE" dirty="0">
                <a:sym typeface="Wingdings" pitchFamily="2" charset="2"/>
              </a:rPr>
              <a:t>und Durchschnittstabelle über die Marge erstellen</a:t>
            </a:r>
          </a:p>
          <a:p>
            <a:pPr lvl="4"/>
            <a:r>
              <a:rPr lang="de-DE" dirty="0">
                <a:sym typeface="Wingdings" pitchFamily="2" charset="2"/>
              </a:rPr>
              <a:t>       </a:t>
            </a:r>
            <a:r>
              <a:rPr lang="de-DE" dirty="0" err="1">
                <a:sym typeface="Wingdings" pitchFamily="2" charset="2"/>
              </a:rPr>
              <a:t>Transportprice</a:t>
            </a:r>
            <a:r>
              <a:rPr lang="de-DE" dirty="0">
                <a:sym typeface="Wingdings" pitchFamily="2" charset="2"/>
              </a:rPr>
              <a:t>, </a:t>
            </a:r>
            <a:r>
              <a:rPr lang="de-DE" dirty="0" err="1">
                <a:sym typeface="Wingdings" pitchFamily="2" charset="2"/>
              </a:rPr>
              <a:t>Transportbooked</a:t>
            </a:r>
            <a:r>
              <a:rPr lang="de-DE" dirty="0">
                <a:sym typeface="Wingdings" pitchFamily="2" charset="2"/>
              </a:rPr>
              <a:t>, </a:t>
            </a:r>
            <a:r>
              <a:rPr lang="de-DE" dirty="0" err="1">
                <a:sym typeface="Wingdings" pitchFamily="2" charset="2"/>
              </a:rPr>
              <a:t>Transportassigned</a:t>
            </a:r>
            <a:r>
              <a:rPr lang="de-DE" dirty="0">
                <a:sym typeface="Wingdings" pitchFamily="2" charset="2"/>
              </a:rPr>
              <a:t>, </a:t>
            </a:r>
          </a:p>
          <a:p>
            <a:pPr marL="285750" indent="-285750">
              <a:buFontTx/>
              <a:buChar char="-"/>
            </a:pPr>
            <a:endParaRPr lang="de-DE" dirty="0"/>
          </a:p>
        </p:txBody>
      </p:sp>
    </p:spTree>
    <p:extLst>
      <p:ext uri="{BB962C8B-B14F-4D97-AF65-F5344CB8AC3E}">
        <p14:creationId xmlns:p14="http://schemas.microsoft.com/office/powerpoint/2010/main" val="2624752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161FDD17-B270-0746-8082-B1FDAA64E944}"/>
              </a:ext>
            </a:extLst>
          </p:cNvPr>
          <p:cNvPicPr>
            <a:picLocks noChangeAspect="1"/>
          </p:cNvPicPr>
          <p:nvPr/>
        </p:nvPicPr>
        <p:blipFill>
          <a:blip r:embed="rId3"/>
          <a:stretch>
            <a:fillRect/>
          </a:stretch>
        </p:blipFill>
        <p:spPr>
          <a:xfrm>
            <a:off x="436613" y="1053000"/>
            <a:ext cx="5602785" cy="3456264"/>
          </a:xfrm>
          <a:prstGeom prst="rect">
            <a:avLst/>
          </a:prstGeom>
        </p:spPr>
      </p:pic>
      <p:pic>
        <p:nvPicPr>
          <p:cNvPr id="5" name="Grafik 4">
            <a:extLst>
              <a:ext uri="{FF2B5EF4-FFF2-40B4-BE49-F238E27FC236}">
                <a16:creationId xmlns:a16="http://schemas.microsoft.com/office/drawing/2014/main" id="{D1306036-2F68-A841-B78E-67A523834AF8}"/>
              </a:ext>
            </a:extLst>
          </p:cNvPr>
          <p:cNvPicPr>
            <a:picLocks noChangeAspect="1"/>
          </p:cNvPicPr>
          <p:nvPr/>
        </p:nvPicPr>
        <p:blipFill>
          <a:blip r:embed="rId4"/>
          <a:stretch>
            <a:fillRect/>
          </a:stretch>
        </p:blipFill>
        <p:spPr>
          <a:xfrm>
            <a:off x="6141761" y="1437110"/>
            <a:ext cx="3152678" cy="226928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Freihand 5">
                <a:extLst>
                  <a:ext uri="{FF2B5EF4-FFF2-40B4-BE49-F238E27FC236}">
                    <a16:creationId xmlns:a16="http://schemas.microsoft.com/office/drawing/2014/main" id="{6505801A-C9B7-564F-8C51-E1BFEA42A51F}"/>
                  </a:ext>
                </a:extLst>
              </p14:cNvPr>
              <p14:cNvContentPartPr/>
              <p14:nvPr/>
            </p14:nvContentPartPr>
            <p14:xfrm>
              <a:off x="6422532" y="1909899"/>
              <a:ext cx="158040" cy="226440"/>
            </p14:xfrm>
          </p:contentPart>
        </mc:Choice>
        <mc:Fallback xmlns="">
          <p:pic>
            <p:nvPicPr>
              <p:cNvPr id="6" name="Freihand 5">
                <a:extLst>
                  <a:ext uri="{FF2B5EF4-FFF2-40B4-BE49-F238E27FC236}">
                    <a16:creationId xmlns:a16="http://schemas.microsoft.com/office/drawing/2014/main" id="{6505801A-C9B7-564F-8C51-E1BFEA42A51F}"/>
                  </a:ext>
                </a:extLst>
              </p:cNvPr>
              <p:cNvPicPr/>
              <p:nvPr/>
            </p:nvPicPr>
            <p:blipFill>
              <a:blip r:embed="rId6"/>
              <a:stretch>
                <a:fillRect/>
              </a:stretch>
            </p:blipFill>
            <p:spPr>
              <a:xfrm>
                <a:off x="6418212" y="1905579"/>
                <a:ext cx="166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Freihand 6">
                <a:extLst>
                  <a:ext uri="{FF2B5EF4-FFF2-40B4-BE49-F238E27FC236}">
                    <a16:creationId xmlns:a16="http://schemas.microsoft.com/office/drawing/2014/main" id="{1C7B724B-DD6B-5A47-B1D1-D870E562C330}"/>
                  </a:ext>
                </a:extLst>
              </p14:cNvPr>
              <p14:cNvContentPartPr/>
              <p14:nvPr/>
            </p14:nvContentPartPr>
            <p14:xfrm>
              <a:off x="7536012" y="2198979"/>
              <a:ext cx="217800" cy="233640"/>
            </p14:xfrm>
          </p:contentPart>
        </mc:Choice>
        <mc:Fallback xmlns="">
          <p:pic>
            <p:nvPicPr>
              <p:cNvPr id="7" name="Freihand 6">
                <a:extLst>
                  <a:ext uri="{FF2B5EF4-FFF2-40B4-BE49-F238E27FC236}">
                    <a16:creationId xmlns:a16="http://schemas.microsoft.com/office/drawing/2014/main" id="{1C7B724B-DD6B-5A47-B1D1-D870E562C330}"/>
                  </a:ext>
                </a:extLst>
              </p:cNvPr>
              <p:cNvPicPr/>
              <p:nvPr/>
            </p:nvPicPr>
            <p:blipFill>
              <a:blip r:embed="rId8"/>
              <a:stretch>
                <a:fillRect/>
              </a:stretch>
            </p:blipFill>
            <p:spPr>
              <a:xfrm>
                <a:off x="7531692" y="2194659"/>
                <a:ext cx="22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F0ABFFBC-A8D7-D04C-8584-D240C518EE50}"/>
                  </a:ext>
                </a:extLst>
              </p14:cNvPr>
              <p14:cNvContentPartPr/>
              <p14:nvPr/>
            </p14:nvContentPartPr>
            <p14:xfrm>
              <a:off x="6265212" y="2851659"/>
              <a:ext cx="529560" cy="861480"/>
            </p14:xfrm>
          </p:contentPart>
        </mc:Choice>
        <mc:Fallback xmlns="">
          <p:pic>
            <p:nvPicPr>
              <p:cNvPr id="10" name="Freihand 9">
                <a:extLst>
                  <a:ext uri="{FF2B5EF4-FFF2-40B4-BE49-F238E27FC236}">
                    <a16:creationId xmlns:a16="http://schemas.microsoft.com/office/drawing/2014/main" id="{F0ABFFBC-A8D7-D04C-8584-D240C518EE50}"/>
                  </a:ext>
                </a:extLst>
              </p:cNvPr>
              <p:cNvPicPr/>
              <p:nvPr/>
            </p:nvPicPr>
            <p:blipFill>
              <a:blip r:embed="rId10"/>
              <a:stretch>
                <a:fillRect/>
              </a:stretch>
            </p:blipFill>
            <p:spPr>
              <a:xfrm>
                <a:off x="6260892" y="2847339"/>
                <a:ext cx="538200" cy="870120"/>
              </a:xfrm>
              <a:prstGeom prst="rect">
                <a:avLst/>
              </a:prstGeom>
            </p:spPr>
          </p:pic>
        </mc:Fallback>
      </mc:AlternateContent>
    </p:spTree>
    <p:extLst>
      <p:ext uri="{BB962C8B-B14F-4D97-AF65-F5344CB8AC3E}">
        <p14:creationId xmlns:p14="http://schemas.microsoft.com/office/powerpoint/2010/main" val="1411743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Korrelation</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935577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2415410"/>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Dashboard</a:t>
            </a:r>
          </a:p>
        </p:txBody>
      </p:sp>
    </p:spTree>
    <p:extLst>
      <p:ext uri="{BB962C8B-B14F-4D97-AF65-F5344CB8AC3E}">
        <p14:creationId xmlns:p14="http://schemas.microsoft.com/office/powerpoint/2010/main" val="1168391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a:t>
            </a:r>
            <a:r>
              <a:rPr lang="de-DE" dirty="0">
                <a:highlight>
                  <a:srgbClr val="FFFF00"/>
                </a:highlight>
                <a:latin typeface="Oswald"/>
                <a:ea typeface="Oswald"/>
                <a:cs typeface="Oswald"/>
                <a:sym typeface="Oswald"/>
              </a:rPr>
              <a:t>Dashboard: Thema wählen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Rechteck 1">
            <a:extLst>
              <a:ext uri="{FF2B5EF4-FFF2-40B4-BE49-F238E27FC236}">
                <a16:creationId xmlns:a16="http://schemas.microsoft.com/office/drawing/2014/main" id="{C3941705-F565-B244-8018-E95E3700ABEC}"/>
              </a:ext>
            </a:extLst>
          </p:cNvPr>
          <p:cNvSpPr/>
          <p:nvPr/>
        </p:nvSpPr>
        <p:spPr>
          <a:xfrm>
            <a:off x="563571" y="1024350"/>
            <a:ext cx="8016658" cy="3898379"/>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Abgerundetes Rechteck 2">
            <a:extLst>
              <a:ext uri="{FF2B5EF4-FFF2-40B4-BE49-F238E27FC236}">
                <a16:creationId xmlns:a16="http://schemas.microsoft.com/office/drawing/2014/main" id="{E4BB03EB-ADEE-8241-B4D1-34057A845D8A}"/>
              </a:ext>
            </a:extLst>
          </p:cNvPr>
          <p:cNvSpPr/>
          <p:nvPr/>
        </p:nvSpPr>
        <p:spPr>
          <a:xfrm>
            <a:off x="876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4" name="Abgerundetes Rechteck 13">
            <a:extLst>
              <a:ext uri="{FF2B5EF4-FFF2-40B4-BE49-F238E27FC236}">
                <a16:creationId xmlns:a16="http://schemas.microsoft.com/office/drawing/2014/main" id="{6BA93AC0-50BE-9D4C-9507-057CF6712FEE}"/>
              </a:ext>
            </a:extLst>
          </p:cNvPr>
          <p:cNvSpPr/>
          <p:nvPr/>
        </p:nvSpPr>
        <p:spPr>
          <a:xfrm>
            <a:off x="2404822" y="1114816"/>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5" name="Abgerundetes Rechteck 14">
            <a:extLst>
              <a:ext uri="{FF2B5EF4-FFF2-40B4-BE49-F238E27FC236}">
                <a16:creationId xmlns:a16="http://schemas.microsoft.com/office/drawing/2014/main" id="{07DA8FBB-451F-E145-9400-BC1F7A0D15E9}"/>
              </a:ext>
            </a:extLst>
          </p:cNvPr>
          <p:cNvSpPr/>
          <p:nvPr/>
        </p:nvSpPr>
        <p:spPr>
          <a:xfrm>
            <a:off x="6988823"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2" name="Abgerundetes Rechteck 21">
            <a:extLst>
              <a:ext uri="{FF2B5EF4-FFF2-40B4-BE49-F238E27FC236}">
                <a16:creationId xmlns:a16="http://schemas.microsoft.com/office/drawing/2014/main" id="{267BEC0B-2D82-EF46-B3A6-52571617E259}"/>
              </a:ext>
            </a:extLst>
          </p:cNvPr>
          <p:cNvSpPr/>
          <p:nvPr/>
        </p:nvSpPr>
        <p:spPr>
          <a:xfrm>
            <a:off x="5460822" y="114781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23" name="Abgerundetes Rechteck 22">
            <a:extLst>
              <a:ext uri="{FF2B5EF4-FFF2-40B4-BE49-F238E27FC236}">
                <a16:creationId xmlns:a16="http://schemas.microsoft.com/office/drawing/2014/main" id="{FE4EB6E9-3328-494B-B584-A7EBF5E32C12}"/>
              </a:ext>
            </a:extLst>
          </p:cNvPr>
          <p:cNvSpPr/>
          <p:nvPr/>
        </p:nvSpPr>
        <p:spPr>
          <a:xfrm>
            <a:off x="3932822" y="1117600"/>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25" name="Grafik 24">
            <a:extLst>
              <a:ext uri="{FF2B5EF4-FFF2-40B4-BE49-F238E27FC236}">
                <a16:creationId xmlns:a16="http://schemas.microsoft.com/office/drawing/2014/main" id="{D71E4DD5-CF47-4E44-8859-019DD1857380}"/>
              </a:ext>
            </a:extLst>
          </p:cNvPr>
          <p:cNvPicPr>
            <a:picLocks noChangeAspect="1"/>
          </p:cNvPicPr>
          <p:nvPr/>
        </p:nvPicPr>
        <p:blipFill>
          <a:blip r:embed="rId3"/>
          <a:stretch>
            <a:fillRect/>
          </a:stretch>
        </p:blipFill>
        <p:spPr>
          <a:xfrm>
            <a:off x="876822" y="1790082"/>
            <a:ext cx="3771770" cy="2329068"/>
          </a:xfrm>
          <a:prstGeom prst="rect">
            <a:avLst/>
          </a:prstGeom>
        </p:spPr>
      </p:pic>
      <p:pic>
        <p:nvPicPr>
          <p:cNvPr id="26" name="Grafik 25">
            <a:extLst>
              <a:ext uri="{FF2B5EF4-FFF2-40B4-BE49-F238E27FC236}">
                <a16:creationId xmlns:a16="http://schemas.microsoft.com/office/drawing/2014/main" id="{37B8F916-3298-7C45-A6CE-98A5FFFAA5D9}"/>
              </a:ext>
            </a:extLst>
          </p:cNvPr>
          <p:cNvPicPr>
            <a:picLocks noChangeAspect="1"/>
          </p:cNvPicPr>
          <p:nvPr/>
        </p:nvPicPr>
        <p:blipFill>
          <a:blip r:embed="rId4"/>
          <a:stretch>
            <a:fillRect/>
          </a:stretch>
        </p:blipFill>
        <p:spPr>
          <a:xfrm>
            <a:off x="4711328" y="1809890"/>
            <a:ext cx="1974886" cy="1219492"/>
          </a:xfrm>
          <a:prstGeom prst="rect">
            <a:avLst/>
          </a:prstGeom>
        </p:spPr>
      </p:pic>
      <p:sp>
        <p:nvSpPr>
          <p:cNvPr id="27" name="Abgerundetes Rechteck 26">
            <a:extLst>
              <a:ext uri="{FF2B5EF4-FFF2-40B4-BE49-F238E27FC236}">
                <a16:creationId xmlns:a16="http://schemas.microsoft.com/office/drawing/2014/main" id="{C6B3DC36-2A2B-AE45-8B9C-89C8092011EC}"/>
              </a:ext>
            </a:extLst>
          </p:cNvPr>
          <p:cNvSpPr/>
          <p:nvPr/>
        </p:nvSpPr>
        <p:spPr>
          <a:xfrm>
            <a:off x="6988823" y="1892972"/>
            <a:ext cx="1352811" cy="53862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Tree>
    <p:extLst>
      <p:ext uri="{BB962C8B-B14F-4D97-AF65-F5344CB8AC3E}">
        <p14:creationId xmlns:p14="http://schemas.microsoft.com/office/powerpoint/2010/main" val="4161081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04024"/>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400" dirty="0">
                <a:latin typeface="Oswald"/>
                <a:ea typeface="Oswald"/>
                <a:cs typeface="Oswald"/>
                <a:sym typeface="Oswald"/>
              </a:rPr>
              <a:t>2. </a:t>
            </a:r>
            <a:r>
              <a:rPr lang="de-DE" sz="2400" dirty="0">
                <a:highlight>
                  <a:srgbClr val="FFFF00"/>
                </a:highlight>
                <a:latin typeface="Oswald"/>
                <a:ea typeface="Oswald"/>
                <a:cs typeface="Oswald"/>
                <a:sym typeface="Oswald"/>
              </a:rPr>
              <a:t>Dashboard: Umsatz, Kosten und Marge</a:t>
            </a:r>
            <a:endParaRPr sz="2400"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9" name="Rechteck 8">
            <a:extLst>
              <a:ext uri="{FF2B5EF4-FFF2-40B4-BE49-F238E27FC236}">
                <a16:creationId xmlns:a16="http://schemas.microsoft.com/office/drawing/2014/main" id="{D331776D-2EB1-FE49-8EDE-F0151DBF6889}"/>
              </a:ext>
            </a:extLst>
          </p:cNvPr>
          <p:cNvSpPr/>
          <p:nvPr/>
        </p:nvSpPr>
        <p:spPr>
          <a:xfrm>
            <a:off x="563571" y="1490597"/>
            <a:ext cx="8016658" cy="3432132"/>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Abgerundetes Rechteck 9">
            <a:extLst>
              <a:ext uri="{FF2B5EF4-FFF2-40B4-BE49-F238E27FC236}">
                <a16:creationId xmlns:a16="http://schemas.microsoft.com/office/drawing/2014/main" id="{62EEFDA5-224C-4B47-8D76-D08BF99E11A5}"/>
              </a:ext>
            </a:extLst>
          </p:cNvPr>
          <p:cNvSpPr/>
          <p:nvPr/>
        </p:nvSpPr>
        <p:spPr>
          <a:xfrm>
            <a:off x="85687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
        <p:nvSpPr>
          <p:cNvPr id="11" name="Abgerundetes Rechteck 10">
            <a:extLst>
              <a:ext uri="{FF2B5EF4-FFF2-40B4-BE49-F238E27FC236}">
                <a16:creationId xmlns:a16="http://schemas.microsoft.com/office/drawing/2014/main" id="{66B1FD51-102F-D544-AA23-F218ED7EF452}"/>
              </a:ext>
            </a:extLst>
          </p:cNvPr>
          <p:cNvSpPr/>
          <p:nvPr/>
        </p:nvSpPr>
        <p:spPr>
          <a:xfrm>
            <a:off x="2423385"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2" name="Abgerundetes Rechteck 11">
            <a:extLst>
              <a:ext uri="{FF2B5EF4-FFF2-40B4-BE49-F238E27FC236}">
                <a16:creationId xmlns:a16="http://schemas.microsoft.com/office/drawing/2014/main" id="{52F68EC9-A64D-E840-B403-F4E1A24E262D}"/>
              </a:ext>
            </a:extLst>
          </p:cNvPr>
          <p:cNvSpPr/>
          <p:nvPr/>
        </p:nvSpPr>
        <p:spPr>
          <a:xfrm>
            <a:off x="7036614"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3" name="Abgerundetes Rechteck 12">
            <a:extLst>
              <a:ext uri="{FF2B5EF4-FFF2-40B4-BE49-F238E27FC236}">
                <a16:creationId xmlns:a16="http://schemas.microsoft.com/office/drawing/2014/main" id="{F6108FB1-EB7C-A644-A84F-A30DAEA4D102}"/>
              </a:ext>
            </a:extLst>
          </p:cNvPr>
          <p:cNvSpPr/>
          <p:nvPr/>
        </p:nvSpPr>
        <p:spPr>
          <a:xfrm>
            <a:off x="5470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sp>
        <p:nvSpPr>
          <p:cNvPr id="14" name="Abgerundetes Rechteck 13">
            <a:extLst>
              <a:ext uri="{FF2B5EF4-FFF2-40B4-BE49-F238E27FC236}">
                <a16:creationId xmlns:a16="http://schemas.microsoft.com/office/drawing/2014/main" id="{158B59B7-670D-3D4E-B480-D794C3105130}"/>
              </a:ext>
            </a:extLst>
          </p:cNvPr>
          <p:cNvSpPr/>
          <p:nvPr/>
        </p:nvSpPr>
        <p:spPr>
          <a:xfrm>
            <a:off x="3942103" y="1710129"/>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1000</a:t>
            </a:r>
          </a:p>
        </p:txBody>
      </p:sp>
      <p:pic>
        <p:nvPicPr>
          <p:cNvPr id="15" name="Grafik 14">
            <a:extLst>
              <a:ext uri="{FF2B5EF4-FFF2-40B4-BE49-F238E27FC236}">
                <a16:creationId xmlns:a16="http://schemas.microsoft.com/office/drawing/2014/main" id="{C435AC19-545A-8945-8EEB-43033E891A40}"/>
              </a:ext>
            </a:extLst>
          </p:cNvPr>
          <p:cNvPicPr>
            <a:picLocks noChangeAspect="1"/>
          </p:cNvPicPr>
          <p:nvPr/>
        </p:nvPicPr>
        <p:blipFill>
          <a:blip r:embed="rId3"/>
          <a:stretch>
            <a:fillRect/>
          </a:stretch>
        </p:blipFill>
        <p:spPr>
          <a:xfrm>
            <a:off x="876822" y="2410408"/>
            <a:ext cx="3771770" cy="2329068"/>
          </a:xfrm>
          <a:prstGeom prst="rect">
            <a:avLst/>
          </a:prstGeom>
        </p:spPr>
      </p:pic>
      <p:pic>
        <p:nvPicPr>
          <p:cNvPr id="22" name="Grafik 21">
            <a:extLst>
              <a:ext uri="{FF2B5EF4-FFF2-40B4-BE49-F238E27FC236}">
                <a16:creationId xmlns:a16="http://schemas.microsoft.com/office/drawing/2014/main" id="{FF2EAAC7-FD42-3440-8990-BF1DC09E0676}"/>
              </a:ext>
            </a:extLst>
          </p:cNvPr>
          <p:cNvPicPr>
            <a:picLocks noChangeAspect="1"/>
          </p:cNvPicPr>
          <p:nvPr/>
        </p:nvPicPr>
        <p:blipFill>
          <a:blip r:embed="rId4"/>
          <a:stretch>
            <a:fillRect/>
          </a:stretch>
        </p:blipFill>
        <p:spPr>
          <a:xfrm>
            <a:off x="4711328" y="2410408"/>
            <a:ext cx="1974886" cy="1219492"/>
          </a:xfrm>
          <a:prstGeom prst="rect">
            <a:avLst/>
          </a:prstGeom>
        </p:spPr>
      </p:pic>
      <p:sp>
        <p:nvSpPr>
          <p:cNvPr id="23" name="Abgerundetes Rechteck 22">
            <a:extLst>
              <a:ext uri="{FF2B5EF4-FFF2-40B4-BE49-F238E27FC236}">
                <a16:creationId xmlns:a16="http://schemas.microsoft.com/office/drawing/2014/main" id="{FF0AB831-2DA6-4A48-921F-0A6EB0DF457E}"/>
              </a:ext>
            </a:extLst>
          </p:cNvPr>
          <p:cNvSpPr/>
          <p:nvPr/>
        </p:nvSpPr>
        <p:spPr>
          <a:xfrm>
            <a:off x="6988823" y="2410408"/>
            <a:ext cx="1352811" cy="474201"/>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Filter</a:t>
            </a:r>
          </a:p>
        </p:txBody>
      </p:sp>
      <p:sp>
        <p:nvSpPr>
          <p:cNvPr id="24" name="Rechteck 23">
            <a:extLst>
              <a:ext uri="{FF2B5EF4-FFF2-40B4-BE49-F238E27FC236}">
                <a16:creationId xmlns:a16="http://schemas.microsoft.com/office/drawing/2014/main" id="{D315EA66-1D92-7545-8D87-F304895DFF1C}"/>
              </a:ext>
            </a:extLst>
          </p:cNvPr>
          <p:cNvSpPr/>
          <p:nvPr/>
        </p:nvSpPr>
        <p:spPr>
          <a:xfrm>
            <a:off x="563571" y="897050"/>
            <a:ext cx="8016658" cy="476686"/>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Abgerundetes Rechteck 24">
            <a:extLst>
              <a:ext uri="{FF2B5EF4-FFF2-40B4-BE49-F238E27FC236}">
                <a16:creationId xmlns:a16="http://schemas.microsoft.com/office/drawing/2014/main" id="{87955309-8AEB-0B4E-9CF7-AC1141A8D32F}"/>
              </a:ext>
            </a:extLst>
          </p:cNvPr>
          <p:cNvSpPr/>
          <p:nvPr/>
        </p:nvSpPr>
        <p:spPr>
          <a:xfrm>
            <a:off x="725425" y="1011824"/>
            <a:ext cx="1352811" cy="322390"/>
          </a:xfrm>
          <a:prstGeom prst="roundRect">
            <a:avLst/>
          </a:prstGeom>
          <a:solidFill>
            <a:srgbClr val="3B59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bg1"/>
                </a:solidFill>
              </a:rPr>
              <a:t>2,4</a:t>
            </a:r>
          </a:p>
        </p:txBody>
      </p:sp>
    </p:spTree>
    <p:extLst>
      <p:ext uri="{BB962C8B-B14F-4D97-AF65-F5344CB8AC3E}">
        <p14:creationId xmlns:p14="http://schemas.microsoft.com/office/powerpoint/2010/main" val="3001656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a:t>
            </a:r>
            <a:r>
              <a:rPr lang="de-DE" dirty="0">
                <a:highlight>
                  <a:srgbClr val="FFFF00"/>
                </a:highlight>
                <a:latin typeface="Oswald"/>
                <a:ea typeface="Oswald"/>
                <a:cs typeface="Oswald"/>
                <a:sym typeface="Oswald"/>
              </a:rPr>
              <a:t>Dashboard</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8D3E47FB-CF49-FD4B-B0B7-C11242B1C04D}"/>
              </a:ext>
            </a:extLst>
          </p:cNvPr>
          <p:cNvSpPr txBox="1"/>
          <p:nvPr/>
        </p:nvSpPr>
        <p:spPr>
          <a:xfrm>
            <a:off x="839244" y="1215025"/>
            <a:ext cx="4446740" cy="1384995"/>
          </a:xfrm>
          <a:prstGeom prst="rect">
            <a:avLst/>
          </a:prstGeom>
          <a:noFill/>
        </p:spPr>
        <p:txBody>
          <a:bodyPr wrap="square" rtlCol="0">
            <a:spAutoFit/>
          </a:bodyPr>
          <a:lstStyle/>
          <a:p>
            <a:r>
              <a:rPr lang="de-DE" dirty="0"/>
              <a:t>Herausforderung:</a:t>
            </a:r>
          </a:p>
          <a:p>
            <a:r>
              <a:rPr lang="de-DE" dirty="0"/>
              <a:t>….</a:t>
            </a:r>
          </a:p>
          <a:p>
            <a:endParaRPr lang="de-DE" dirty="0"/>
          </a:p>
          <a:p>
            <a:endParaRPr lang="de-DE" dirty="0"/>
          </a:p>
          <a:p>
            <a:r>
              <a:rPr lang="de-DE" dirty="0"/>
              <a:t>Anwendung/Vorteile:</a:t>
            </a:r>
          </a:p>
          <a:p>
            <a:r>
              <a:rPr lang="de-DE" dirty="0"/>
              <a:t>…</a:t>
            </a:r>
          </a:p>
        </p:txBody>
      </p:sp>
    </p:spTree>
    <p:extLst>
      <p:ext uri="{BB962C8B-B14F-4D97-AF65-F5344CB8AC3E}">
        <p14:creationId xmlns:p14="http://schemas.microsoft.com/office/powerpoint/2010/main" val="389140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0ABA4674-3BDA-0D43-82F5-C44440A07377}"/>
              </a:ext>
            </a:extLst>
          </p:cNvPr>
          <p:cNvPicPr>
            <a:picLocks noChangeAspect="1"/>
          </p:cNvPicPr>
          <p:nvPr/>
        </p:nvPicPr>
        <p:blipFill>
          <a:blip r:embed="rId3"/>
          <a:stretch>
            <a:fillRect/>
          </a:stretch>
        </p:blipFill>
        <p:spPr>
          <a:xfrm>
            <a:off x="671189" y="387900"/>
            <a:ext cx="8560079" cy="4755600"/>
          </a:xfrm>
          <a:prstGeom prst="rect">
            <a:avLst/>
          </a:prstGeom>
        </p:spPr>
      </p:pic>
    </p:spTree>
    <p:extLst>
      <p:ext uri="{BB962C8B-B14F-4D97-AF65-F5344CB8AC3E}">
        <p14:creationId xmlns:p14="http://schemas.microsoft.com/office/powerpoint/2010/main" val="3450412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B9A9A0A9-62A1-884B-99F4-96E3F3D26972}"/>
              </a:ext>
            </a:extLst>
          </p:cNvPr>
          <p:cNvPicPr>
            <a:picLocks noChangeAspect="1"/>
          </p:cNvPicPr>
          <p:nvPr/>
        </p:nvPicPr>
        <p:blipFill>
          <a:blip r:embed="rId3"/>
          <a:stretch>
            <a:fillRect/>
          </a:stretch>
        </p:blipFill>
        <p:spPr>
          <a:xfrm>
            <a:off x="356933" y="97050"/>
            <a:ext cx="8475300" cy="4767356"/>
          </a:xfrm>
          <a:prstGeom prst="rect">
            <a:avLst/>
          </a:prstGeom>
        </p:spPr>
      </p:pic>
    </p:spTree>
    <p:extLst>
      <p:ext uri="{BB962C8B-B14F-4D97-AF65-F5344CB8AC3E}">
        <p14:creationId xmlns:p14="http://schemas.microsoft.com/office/powerpoint/2010/main" val="262172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3635"/>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30" name="Textfeld 29">
            <a:extLst>
              <a:ext uri="{FF2B5EF4-FFF2-40B4-BE49-F238E27FC236}">
                <a16:creationId xmlns:a16="http://schemas.microsoft.com/office/drawing/2014/main" id="{C5D7B38A-A3D1-5149-B970-EE8F1E6CFD9E}"/>
              </a:ext>
            </a:extLst>
          </p:cNvPr>
          <p:cNvSpPr txBox="1"/>
          <p:nvPr/>
        </p:nvSpPr>
        <p:spPr>
          <a:xfrm>
            <a:off x="2607393" y="3313635"/>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3635"/>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782553" y="3313635"/>
            <a:ext cx="2015687" cy="1292662"/>
          </a:xfrm>
          <a:prstGeom prst="rect">
            <a:avLst/>
          </a:prstGeom>
          <a:noFill/>
        </p:spPr>
        <p:txBody>
          <a:bodyPr wrap="square" rtlCol="0">
            <a:spAutoFit/>
          </a:bodyPr>
          <a:lstStyle/>
          <a:p>
            <a:r>
              <a:rPr lang="de-DE" b="1" dirty="0" err="1"/>
              <a:t>Toke</a:t>
            </a:r>
            <a:r>
              <a:rPr lang="de-DE" b="1" dirty="0"/>
              <a:t> Schöning</a:t>
            </a:r>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pic>
        <p:nvPicPr>
          <p:cNvPr id="5" name="Grafik 4">
            <a:extLst>
              <a:ext uri="{FF2B5EF4-FFF2-40B4-BE49-F238E27FC236}">
                <a16:creationId xmlns:a16="http://schemas.microsoft.com/office/drawing/2014/main" id="{634266D4-7645-064A-9795-20F5609E43B8}"/>
              </a:ext>
            </a:extLst>
          </p:cNvPr>
          <p:cNvPicPr>
            <a:picLocks noChangeAspect="1"/>
          </p:cNvPicPr>
          <p:nvPr/>
        </p:nvPicPr>
        <p:blipFill rotWithShape="1">
          <a:blip r:embed="rId6"/>
          <a:srcRect t="7044" b="18146"/>
          <a:stretch/>
        </p:blipFill>
        <p:spPr>
          <a:xfrm>
            <a:off x="4820767" y="1403187"/>
            <a:ext cx="1955139" cy="1828244"/>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 </a:t>
            </a:r>
            <a:r>
              <a:rPr lang="de-DE" dirty="0">
                <a:highlight>
                  <a:srgbClr val="FFFF00"/>
                </a:highlight>
                <a:latin typeface="Oswald"/>
                <a:ea typeface="Oswald"/>
                <a:cs typeface="Oswald"/>
                <a:sym typeface="Oswald"/>
              </a:rPr>
              <a:t>Inspiration</a:t>
            </a:r>
            <a:endParaRPr dirty="0">
              <a:highlight>
                <a:srgbClr val="FFFF00"/>
              </a:highlight>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2ADFB576-F5D4-0948-95D9-4257A64B1940}"/>
              </a:ext>
            </a:extLst>
          </p:cNvPr>
          <p:cNvPicPr>
            <a:picLocks noChangeAspect="1"/>
          </p:cNvPicPr>
          <p:nvPr/>
        </p:nvPicPr>
        <p:blipFill>
          <a:blip r:embed="rId3"/>
          <a:stretch>
            <a:fillRect/>
          </a:stretch>
        </p:blipFill>
        <p:spPr>
          <a:xfrm>
            <a:off x="2327800" y="97050"/>
            <a:ext cx="5010276" cy="5003852"/>
          </a:xfrm>
          <a:prstGeom prst="rect">
            <a:avLst/>
          </a:prstGeom>
        </p:spPr>
      </p:pic>
    </p:spTree>
    <p:extLst>
      <p:ext uri="{BB962C8B-B14F-4D97-AF65-F5344CB8AC3E}">
        <p14:creationId xmlns:p14="http://schemas.microsoft.com/office/powerpoint/2010/main" val="231225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highlight>
                  <a:srgbClr val="FFFF00"/>
                </a:highlight>
                <a:latin typeface="Oswald"/>
                <a:ea typeface="Oswald"/>
                <a:cs typeface="Oswald"/>
                <a:sym typeface="Oswald"/>
              </a:rPr>
              <a:t>Erkenntnisse und Vorschläge</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738664"/>
          </a:xfrm>
          <a:prstGeom prst="rect">
            <a:avLst/>
          </a:prstGeom>
        </p:spPr>
        <p:txBody>
          <a:bodyPr>
            <a:spAutoFit/>
          </a:bodyPr>
          <a:lstStyle/>
          <a:p>
            <a:pPr marL="285750" lvl="1" indent="-285750">
              <a:buFontTx/>
              <a:buChar char="-"/>
            </a:pPr>
            <a:r>
              <a:rPr lang="de-DE" dirty="0"/>
              <a:t>3PL rentiert sich mehr, weil…</a:t>
            </a:r>
          </a:p>
          <a:p>
            <a:pPr marL="285750" lvl="1" indent="-285750">
              <a:buFontTx/>
              <a:buChar char="-"/>
            </a:pPr>
            <a:r>
              <a:rPr lang="de-DE" dirty="0"/>
              <a:t>Gute Argumente + Begründung</a:t>
            </a:r>
          </a:p>
          <a:p>
            <a:pPr lvl="1"/>
            <a:endParaRPr lang="de-DE" dirty="0"/>
          </a:p>
        </p:txBody>
      </p:sp>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1" y="1048765"/>
            <a:ext cx="914400" cy="914400"/>
          </a:xfrm>
          <a:prstGeom prst="rect">
            <a:avLst/>
          </a:prstGeom>
        </p:spPr>
      </p:pic>
    </p:spTree>
    <p:extLst>
      <p:ext uri="{BB962C8B-B14F-4D97-AF65-F5344CB8AC3E}">
        <p14:creationId xmlns:p14="http://schemas.microsoft.com/office/powerpoint/2010/main" val="4077588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8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Quellen</a:t>
            </a:r>
            <a:endParaRPr sz="1800" dirty="0">
              <a:highlight>
                <a:srgbClr val="FFFF00"/>
              </a:highlight>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 name="Textfeld 1">
            <a:extLst>
              <a:ext uri="{FF2B5EF4-FFF2-40B4-BE49-F238E27FC236}">
                <a16:creationId xmlns:a16="http://schemas.microsoft.com/office/drawing/2014/main" id="{D97E2CEB-4A68-FC40-852E-6E43EF4E4AAD}"/>
              </a:ext>
            </a:extLst>
          </p:cNvPr>
          <p:cNvSpPr txBox="1"/>
          <p:nvPr/>
        </p:nvSpPr>
        <p:spPr>
          <a:xfrm>
            <a:off x="311700" y="1127342"/>
            <a:ext cx="8381363" cy="523220"/>
          </a:xfrm>
          <a:prstGeom prst="rect">
            <a:avLst/>
          </a:prstGeom>
          <a:noFill/>
        </p:spPr>
        <p:txBody>
          <a:bodyPr wrap="square" rtlCol="0">
            <a:spAutoFit/>
          </a:bodyPr>
          <a:lstStyle/>
          <a:p>
            <a:pPr marL="285750" indent="-285750">
              <a:buFontTx/>
              <a:buChar char="-"/>
            </a:pPr>
            <a:r>
              <a:rPr lang="de-DE" dirty="0" err="1"/>
              <a:t>Statista</a:t>
            </a:r>
            <a:endParaRPr lang="de-DE" dirty="0"/>
          </a:p>
          <a:p>
            <a:pPr marL="285750" indent="-285750">
              <a:buFontTx/>
              <a:buChar char="-"/>
            </a:pPr>
            <a:r>
              <a:rPr lang="de-DE" dirty="0"/>
              <a:t>Die anderen verwendeten </a:t>
            </a:r>
            <a:r>
              <a:rPr lang="de-DE" dirty="0" err="1"/>
              <a:t>resourcen</a:t>
            </a:r>
            <a:r>
              <a:rPr lang="de-DE" dirty="0"/>
              <a:t> für </a:t>
            </a:r>
            <a:r>
              <a:rPr lang="de-DE" dirty="0" err="1"/>
              <a:t>korrelation</a:t>
            </a:r>
            <a:endParaRPr lang="de-DE" dirty="0"/>
          </a:p>
        </p:txBody>
      </p:sp>
    </p:spTree>
    <p:extLst>
      <p:ext uri="{BB962C8B-B14F-4D97-AF65-F5344CB8AC3E}">
        <p14:creationId xmlns:p14="http://schemas.microsoft.com/office/powerpoint/2010/main" val="3694542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5019" y="2069710"/>
            <a:ext cx="4572000" cy="523220"/>
          </a:xfrm>
          <a:prstGeom prst="rect">
            <a:avLst/>
          </a:prstGeom>
        </p:spPr>
        <p:txBody>
          <a:bodyPr>
            <a:spAutoFit/>
          </a:bodyPr>
          <a:lstStyle/>
          <a:p>
            <a:pPr lvl="1"/>
            <a:r>
              <a:rPr lang="de-DE" dirty="0"/>
              <a:t>- 3PL rentiert sich mehr</a:t>
            </a:r>
          </a:p>
          <a:p>
            <a:pPr lvl="1"/>
            <a:endParaRPr lang="de-DE" dirty="0"/>
          </a:p>
        </p:txBody>
      </p:sp>
      <p:pic>
        <p:nvPicPr>
          <p:cNvPr id="4" name="Grafik 3" descr="Schachtel Silhouette">
            <a:extLst>
              <a:ext uri="{FF2B5EF4-FFF2-40B4-BE49-F238E27FC236}">
                <a16:creationId xmlns:a16="http://schemas.microsoft.com/office/drawing/2014/main" id="{B8400B7A-00B2-BB48-B5EC-5F3D3D8FD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516" y="1125150"/>
            <a:ext cx="914400" cy="914400"/>
          </a:xfrm>
          <a:prstGeom prst="rect">
            <a:avLst/>
          </a:prstGeom>
        </p:spPr>
      </p:pic>
      <p:pic>
        <p:nvPicPr>
          <p:cNvPr id="6" name="Grafik 5" descr="Sackkarre Silhouette">
            <a:extLst>
              <a:ext uri="{FF2B5EF4-FFF2-40B4-BE49-F238E27FC236}">
                <a16:creationId xmlns:a16="http://schemas.microsoft.com/office/drawing/2014/main" id="{D8C45BCE-A7E8-0148-AE49-54191BE33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544" y="1573575"/>
            <a:ext cx="914400" cy="914400"/>
          </a:xfrm>
          <a:prstGeom prst="rect">
            <a:avLst/>
          </a:prstGeom>
        </p:spPr>
      </p:pic>
      <p:pic>
        <p:nvPicPr>
          <p:cNvPr id="8" name="Grafik 7" descr="Handschlag Silhouette">
            <a:extLst>
              <a:ext uri="{FF2B5EF4-FFF2-40B4-BE49-F238E27FC236}">
                <a16:creationId xmlns:a16="http://schemas.microsoft.com/office/drawing/2014/main" id="{469D3951-9B54-BE48-8AC7-0A85D36D5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1189" y="2099891"/>
            <a:ext cx="914400" cy="914400"/>
          </a:xfrm>
          <a:prstGeom prst="rect">
            <a:avLst/>
          </a:prstGeom>
        </p:spPr>
      </p:pic>
      <p:pic>
        <p:nvPicPr>
          <p:cNvPr id="10" name="Grafik 9" descr="Glühlampe mit einfarbiger Füllung">
            <a:extLst>
              <a:ext uri="{FF2B5EF4-FFF2-40B4-BE49-F238E27FC236}">
                <a16:creationId xmlns:a16="http://schemas.microsoft.com/office/drawing/2014/main" id="{4B6B8C2B-0C80-C045-A4CF-368F7E6D34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8144" y="2114550"/>
            <a:ext cx="914400" cy="914400"/>
          </a:xfrm>
          <a:prstGeom prst="rect">
            <a:avLst/>
          </a:prstGeom>
        </p:spPr>
      </p:pic>
      <p:pic>
        <p:nvPicPr>
          <p:cNvPr id="12" name="Grafik 11" descr="Glühlampe Silhouette">
            <a:extLst>
              <a:ext uri="{FF2B5EF4-FFF2-40B4-BE49-F238E27FC236}">
                <a16:creationId xmlns:a16="http://schemas.microsoft.com/office/drawing/2014/main" id="{F529CAD6-29F7-5048-A9F7-D93644169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711" y="1048765"/>
            <a:ext cx="914400" cy="914400"/>
          </a:xfrm>
          <a:prstGeom prst="rect">
            <a:avLst/>
          </a:prstGeom>
        </p:spPr>
      </p:pic>
      <p:pic>
        <p:nvPicPr>
          <p:cNvPr id="14" name="Grafik 13" descr="Lupe mit einfarbiger Füllung">
            <a:extLst>
              <a:ext uri="{FF2B5EF4-FFF2-40B4-BE49-F238E27FC236}">
                <a16:creationId xmlns:a16="http://schemas.microsoft.com/office/drawing/2014/main" id="{A4094654-9505-9F4E-B0C5-30ECB0AAAE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9819" y="2860170"/>
            <a:ext cx="914400" cy="914400"/>
          </a:xfrm>
          <a:prstGeom prst="rect">
            <a:avLst/>
          </a:prstGeom>
        </p:spPr>
      </p:pic>
      <p:pic>
        <p:nvPicPr>
          <p:cNvPr id="22" name="Grafik 21" descr="Lupe Silhouette">
            <a:extLst>
              <a:ext uri="{FF2B5EF4-FFF2-40B4-BE49-F238E27FC236}">
                <a16:creationId xmlns:a16="http://schemas.microsoft.com/office/drawing/2014/main" id="{0AB9F863-2032-4540-A856-2AC8F205B8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40236" y="2723160"/>
            <a:ext cx="914400" cy="914400"/>
          </a:xfrm>
          <a:prstGeom prst="rect">
            <a:avLst/>
          </a:prstGeom>
        </p:spPr>
      </p:pic>
      <p:pic>
        <p:nvPicPr>
          <p:cNvPr id="24" name="Grafik 23" descr="Geld Silhouette">
            <a:extLst>
              <a:ext uri="{FF2B5EF4-FFF2-40B4-BE49-F238E27FC236}">
                <a16:creationId xmlns:a16="http://schemas.microsoft.com/office/drawing/2014/main" id="{44B36287-4238-5A45-AC4A-F54FA04D79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2130" y="3762015"/>
            <a:ext cx="914400" cy="914400"/>
          </a:xfrm>
          <a:prstGeom prst="rect">
            <a:avLst/>
          </a:prstGeom>
        </p:spPr>
      </p:pic>
      <p:pic>
        <p:nvPicPr>
          <p:cNvPr id="26" name="Grafik 25" descr="Karton geöffnet Silhouette">
            <a:extLst>
              <a:ext uri="{FF2B5EF4-FFF2-40B4-BE49-F238E27FC236}">
                <a16:creationId xmlns:a16="http://schemas.microsoft.com/office/drawing/2014/main" id="{36202667-6C2D-874E-9B3C-758A1E19D0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1916" y="3804750"/>
            <a:ext cx="914400" cy="914400"/>
          </a:xfrm>
          <a:prstGeom prst="rect">
            <a:avLst/>
          </a:prstGeom>
        </p:spPr>
      </p:pic>
      <p:pic>
        <p:nvPicPr>
          <p:cNvPr id="28" name="Grafik 27" descr="LKW Silhouette">
            <a:extLst>
              <a:ext uri="{FF2B5EF4-FFF2-40B4-BE49-F238E27FC236}">
                <a16:creationId xmlns:a16="http://schemas.microsoft.com/office/drawing/2014/main" id="{0A51E467-E756-5242-9AF6-A67906424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80068" y="2878950"/>
            <a:ext cx="914400" cy="914400"/>
          </a:xfrm>
          <a:prstGeom prst="rect">
            <a:avLst/>
          </a:prstGeom>
        </p:spPr>
      </p:pic>
      <p:pic>
        <p:nvPicPr>
          <p:cNvPr id="30" name="Grafik 29" descr="LKW mit einfarbiger Füllung">
            <a:extLst>
              <a:ext uri="{FF2B5EF4-FFF2-40B4-BE49-F238E27FC236}">
                <a16:creationId xmlns:a16="http://schemas.microsoft.com/office/drawing/2014/main" id="{EC596E14-0F0B-1841-B034-CAE0AFBEE6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49776" y="3229380"/>
            <a:ext cx="914400" cy="914400"/>
          </a:xfrm>
          <a:prstGeom prst="rect">
            <a:avLst/>
          </a:prstGeom>
        </p:spPr>
      </p:pic>
      <p:pic>
        <p:nvPicPr>
          <p:cNvPr id="32" name="Grafik 31" descr="Cloudcomputing Silhouette">
            <a:extLst>
              <a:ext uri="{FF2B5EF4-FFF2-40B4-BE49-F238E27FC236}">
                <a16:creationId xmlns:a16="http://schemas.microsoft.com/office/drawing/2014/main" id="{C61BA899-04AF-D243-8260-36BD16471D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31916" y="903330"/>
            <a:ext cx="914400" cy="914400"/>
          </a:xfrm>
          <a:prstGeom prst="rect">
            <a:avLst/>
          </a:prstGeom>
        </p:spPr>
      </p:pic>
      <p:pic>
        <p:nvPicPr>
          <p:cNvPr id="34" name="Grafik 33" descr="Signal Silhouette">
            <a:extLst>
              <a:ext uri="{FF2B5EF4-FFF2-40B4-BE49-F238E27FC236}">
                <a16:creationId xmlns:a16="http://schemas.microsoft.com/office/drawing/2014/main" id="{2966B1AA-E157-6D49-B0B9-EEB7349C74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15289" y="3855150"/>
            <a:ext cx="914400" cy="914400"/>
          </a:xfrm>
          <a:prstGeom prst="rect">
            <a:avLst/>
          </a:prstGeom>
        </p:spPr>
      </p:pic>
      <p:pic>
        <p:nvPicPr>
          <p:cNvPr id="36" name="Grafik 35" descr="Signal mit einfarbiger Füllung">
            <a:extLst>
              <a:ext uri="{FF2B5EF4-FFF2-40B4-BE49-F238E27FC236}">
                <a16:creationId xmlns:a16="http://schemas.microsoft.com/office/drawing/2014/main" id="{E9710DAF-E579-5D4B-AC89-129A5C760D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10366" y="2938905"/>
            <a:ext cx="914400" cy="914400"/>
          </a:xfrm>
          <a:prstGeom prst="rect">
            <a:avLst/>
          </a:prstGeom>
        </p:spPr>
      </p:pic>
      <p:pic>
        <p:nvPicPr>
          <p:cNvPr id="38" name="Grafik 37" descr="Balkendiagramm mit Aufwärtstrend Silhouette">
            <a:extLst>
              <a:ext uri="{FF2B5EF4-FFF2-40B4-BE49-F238E27FC236}">
                <a16:creationId xmlns:a16="http://schemas.microsoft.com/office/drawing/2014/main" id="{F741514B-0FCA-DC49-BAE9-F32BB48428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0733" y="970170"/>
            <a:ext cx="914400" cy="914400"/>
          </a:xfrm>
          <a:prstGeom prst="rect">
            <a:avLst/>
          </a:prstGeom>
        </p:spPr>
      </p:pic>
      <p:pic>
        <p:nvPicPr>
          <p:cNvPr id="40" name="Grafik 39" descr="Aufwärtstrend Silhouette">
            <a:extLst>
              <a:ext uri="{FF2B5EF4-FFF2-40B4-BE49-F238E27FC236}">
                <a16:creationId xmlns:a16="http://schemas.microsoft.com/office/drawing/2014/main" id="{1A92EF40-EA13-5849-BCC8-AE87101442C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70733" y="1904595"/>
            <a:ext cx="914400" cy="914400"/>
          </a:xfrm>
          <a:prstGeom prst="rect">
            <a:avLst/>
          </a:prstGeom>
        </p:spPr>
      </p:pic>
      <p:pic>
        <p:nvPicPr>
          <p:cNvPr id="42" name="Grafik 41" descr="Münzen mit einfarbiger Füllung">
            <a:extLst>
              <a:ext uri="{FF2B5EF4-FFF2-40B4-BE49-F238E27FC236}">
                <a16:creationId xmlns:a16="http://schemas.microsoft.com/office/drawing/2014/main" id="{6719BAF4-A1AD-2648-8CE4-E820A861AA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18826" y="2878950"/>
            <a:ext cx="914400" cy="914400"/>
          </a:xfrm>
          <a:prstGeom prst="rect">
            <a:avLst/>
          </a:prstGeom>
        </p:spPr>
      </p:pic>
    </p:spTree>
    <p:extLst>
      <p:ext uri="{BB962C8B-B14F-4D97-AF65-F5344CB8AC3E}">
        <p14:creationId xmlns:p14="http://schemas.microsoft.com/office/powerpoint/2010/main" val="2316833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5" name="Google Shape;177;p17">
            <a:extLst>
              <a:ext uri="{FF2B5EF4-FFF2-40B4-BE49-F238E27FC236}">
                <a16:creationId xmlns:a16="http://schemas.microsoft.com/office/drawing/2014/main" id="{5B637AC0-A094-4C4B-A229-440F4F84DE03}"/>
              </a:ext>
            </a:extLst>
          </p:cNvPr>
          <p:cNvPicPr preferRelativeResize="0"/>
          <p:nvPr/>
        </p:nvPicPr>
        <p:blipFill>
          <a:blip r:embed="rId7">
            <a:alphaModFix/>
          </a:blip>
          <a:stretch>
            <a:fillRect/>
          </a:stretch>
        </p:blipFill>
        <p:spPr>
          <a:xfrm>
            <a:off x="6095092" y="3592009"/>
            <a:ext cx="679873" cy="6543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 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highlight>
                  <a:srgbClr val="FFFF00"/>
                </a:highlight>
                <a:latin typeface="Oswald"/>
                <a:ea typeface="Oswald"/>
                <a:cs typeface="Oswald"/>
                <a:sym typeface="Oswald"/>
              </a:rPr>
              <a:t>Kennzahlen und Reporting</a:t>
            </a:r>
            <a:endParaRPr dirty="0">
              <a:highlight>
                <a:srgbClr val="FFFF00"/>
              </a:highlight>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2020088422"/>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1746</Words>
  <Application>Microsoft Office PowerPoint</Application>
  <PresentationFormat>Bildschirmpräsentation (16:9)</PresentationFormat>
  <Paragraphs>426</Paragraphs>
  <Slides>37</Slides>
  <Notes>36</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37</vt:i4>
      </vt:variant>
    </vt:vector>
  </HeadingPairs>
  <TitlesOfParts>
    <vt:vector size="41" baseType="lpstr">
      <vt:lpstr>Arial</vt:lpstr>
      <vt:lpstr>Roboto</vt:lpstr>
      <vt:lpstr>Oswald</vt:lpstr>
      <vt:lpstr>Geometric</vt:lpstr>
      <vt:lpstr>PowerPoint-Präsentation</vt:lpstr>
      <vt:lpstr>PowerPoint-Präsentation</vt:lpstr>
      <vt:lpstr>Team</vt:lpstr>
      <vt:lpstr>AGENDA</vt:lpstr>
      <vt:lpstr>Visuelle Exploration &amp; Datenbereinigung</vt:lpstr>
      <vt:lpstr>Problemstellung</vt:lpstr>
      <vt:lpstr>Visuelle Exploration: Datenbereinigung</vt:lpstr>
      <vt:lpstr>Kennzahlen und Reporting</vt:lpstr>
      <vt:lpstr>Kennzahlen und Reporting</vt:lpstr>
      <vt:lpstr>Visuelle Exploration</vt:lpstr>
      <vt:lpstr>Visuelle Exploration</vt:lpstr>
      <vt:lpstr>Visuelle Exploration</vt:lpstr>
      <vt:lpstr>Visuelle Exploration</vt:lpstr>
      <vt:lpstr>Kosten und Umsatz von Instafreight  in 2018 bis 2020 (in €) </vt:lpstr>
      <vt:lpstr>Kennzahlen und Reporting Marge, Umsatz und Kosten in Deutschland</vt:lpstr>
      <vt:lpstr>Kennzahlen und Reporting: Deutschland </vt:lpstr>
      <vt:lpstr>Zeitreihenanalyse:  Vorgehen &amp; Muster</vt:lpstr>
      <vt:lpstr>Instafreight: Vorgegebene Prognose in Margin</vt:lpstr>
      <vt:lpstr>1. Zeitreihenanalyse</vt:lpstr>
      <vt:lpstr>2. Zeitreihenanalyse</vt:lpstr>
      <vt:lpstr>1. Korrelation Vorbereitung und Herausforderung</vt:lpstr>
      <vt:lpstr>2. Korrelation</vt:lpstr>
      <vt:lpstr>1. Korrelation</vt:lpstr>
      <vt:lpstr>Dashboard</vt:lpstr>
      <vt:lpstr>1. Dashboard: Thema wählen</vt:lpstr>
      <vt:lpstr>2. Dashboard: Umsatz, Kosten und Marge</vt:lpstr>
      <vt:lpstr>2. Dashboard</vt:lpstr>
      <vt:lpstr># Inspiration</vt:lpstr>
      <vt:lpstr># Inspiration</vt:lpstr>
      <vt:lpstr># Inspiration</vt:lpstr>
      <vt:lpstr>Erkenntnisse und Vorschläge</vt:lpstr>
      <vt:lpstr>Danke für Eure Aufmerksamkeit</vt:lpstr>
      <vt:lpstr>Quellen</vt:lpstr>
      <vt:lpstr>Erkenntnisse und Vorschläge</vt:lpstr>
      <vt:lpstr>Back Up</vt:lpstr>
      <vt:lpstr>Margin CSV Forecast abgebildet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Trang</cp:lastModifiedBy>
  <cp:revision>134</cp:revision>
  <dcterms:modified xsi:type="dcterms:W3CDTF">2021-02-16T12:19:59Z</dcterms:modified>
</cp:coreProperties>
</file>